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306" r:id="rId19"/>
    <p:sldId id="307" r:id="rId20"/>
    <p:sldId id="308" r:id="rId21"/>
    <p:sldId id="309" r:id="rId22"/>
    <p:sldId id="310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9943-587D-4455-AACD-18AF135BA79D}" type="datetimeFigureOut">
              <a:rPr lang="fr-FR" smtClean="0"/>
              <a:pPr/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3CA0-A6B7-4798-9221-B97A13A57C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9943-587D-4455-AACD-18AF135BA79D}" type="datetimeFigureOut">
              <a:rPr lang="fr-FR" smtClean="0"/>
              <a:pPr/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3CA0-A6B7-4798-9221-B97A13A57C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9943-587D-4455-AACD-18AF135BA79D}" type="datetimeFigureOut">
              <a:rPr lang="fr-FR" smtClean="0"/>
              <a:pPr/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3CA0-A6B7-4798-9221-B97A13A57C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fr-FR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7F38F-B0F5-4A7B-A98B-E4C05F4CAEAF}" type="datetimeFigureOut">
              <a:rPr lang="fr-FR"/>
              <a:pPr>
                <a:defRPr/>
              </a:pPr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23DD4-5755-4A52-9364-EAE5C8597B1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9943-587D-4455-AACD-18AF135BA79D}" type="datetimeFigureOut">
              <a:rPr lang="fr-FR" smtClean="0"/>
              <a:pPr/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3CA0-A6B7-4798-9221-B97A13A57C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9943-587D-4455-AACD-18AF135BA79D}" type="datetimeFigureOut">
              <a:rPr lang="fr-FR" smtClean="0"/>
              <a:pPr/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3CA0-A6B7-4798-9221-B97A13A57C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9943-587D-4455-AACD-18AF135BA79D}" type="datetimeFigureOut">
              <a:rPr lang="fr-FR" smtClean="0"/>
              <a:pPr/>
              <a:t>05/05/2015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3CA0-A6B7-4798-9221-B97A13A57C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9943-587D-4455-AACD-18AF135BA79D}" type="datetimeFigureOut">
              <a:rPr lang="fr-FR" smtClean="0"/>
              <a:pPr/>
              <a:t>05/05/2015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3CA0-A6B7-4798-9221-B97A13A57C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9943-587D-4455-AACD-18AF135BA79D}" type="datetimeFigureOut">
              <a:rPr lang="fr-FR" smtClean="0"/>
              <a:pPr/>
              <a:t>05/05/2015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3CA0-A6B7-4798-9221-B97A13A57C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9943-587D-4455-AACD-18AF135BA79D}" type="datetimeFigureOut">
              <a:rPr lang="fr-FR" smtClean="0"/>
              <a:pPr/>
              <a:t>05/05/2015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3CA0-A6B7-4798-9221-B97A13A57C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9943-587D-4455-AACD-18AF135BA79D}" type="datetimeFigureOut">
              <a:rPr lang="fr-FR" smtClean="0"/>
              <a:pPr/>
              <a:t>05/05/2015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3CA0-A6B7-4798-9221-B97A13A57C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9943-587D-4455-AACD-18AF135BA79D}" type="datetimeFigureOut">
              <a:rPr lang="fr-FR" smtClean="0"/>
              <a:pPr/>
              <a:t>05/05/2015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3CA0-A6B7-4798-9221-B97A13A57C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B9943-587D-4455-AACD-18AF135BA79D}" type="datetimeFigureOut">
              <a:rPr lang="fr-FR" smtClean="0"/>
              <a:pPr/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43CA0-A6B7-4798-9221-B97A13A57C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Télé-AVC Bourgogne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Langres, Mai 2015</a:t>
            </a:r>
          </a:p>
          <a:p>
            <a:r>
              <a:rPr lang="fr-FR" dirty="0" smtClean="0"/>
              <a:t>Marie Hervieu-Bègue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oneTexte 1"/>
          <p:cNvSpPr txBox="1">
            <a:spLocks noChangeArrowheads="1"/>
          </p:cNvSpPr>
          <p:nvPr/>
        </p:nvSpPr>
        <p:spPr bwMode="auto">
          <a:xfrm>
            <a:off x="982663" y="476250"/>
            <a:ext cx="7710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>
                <a:latin typeface="Calibri" pitchFamily="34" charset="0"/>
              </a:rPr>
              <a:t>		En cas d’incident technique</a:t>
            </a:r>
          </a:p>
        </p:txBody>
      </p:sp>
      <p:sp>
        <p:nvSpPr>
          <p:cNvPr id="14339" name="ZoneTexte 3"/>
          <p:cNvSpPr txBox="1">
            <a:spLocks noChangeArrowheads="1"/>
          </p:cNvSpPr>
          <p:nvPr/>
        </p:nvSpPr>
        <p:spPr bwMode="auto">
          <a:xfrm>
            <a:off x="790575" y="1709738"/>
            <a:ext cx="8494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4340" name="ZoneTexte 4"/>
          <p:cNvSpPr txBox="1">
            <a:spLocks noChangeArrowheads="1"/>
          </p:cNvSpPr>
          <p:nvPr/>
        </p:nvSpPr>
        <p:spPr bwMode="auto">
          <a:xfrm>
            <a:off x="650875" y="981075"/>
            <a:ext cx="824071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u="sng">
                <a:latin typeface="Calibri" pitchFamily="34" charset="0"/>
              </a:rPr>
              <a:t>Pré-requis préalable</a:t>
            </a:r>
            <a:r>
              <a:rPr lang="fr-FR" b="1">
                <a:latin typeface="Calibri" pitchFamily="34" charset="0"/>
              </a:rPr>
              <a:t>:</a:t>
            </a:r>
          </a:p>
          <a:p>
            <a:r>
              <a:rPr lang="fr-FR" b="1">
                <a:latin typeface="Calibri" pitchFamily="34" charset="0"/>
              </a:rPr>
              <a:t>Un acte de Télé-AVC ne peut pas aboutir à une décision médicale si le neurologue de l’USINV:</a:t>
            </a:r>
          </a:p>
          <a:p>
            <a:r>
              <a:rPr lang="fr-FR" b="1">
                <a:latin typeface="Calibri" pitchFamily="34" charset="0"/>
              </a:rPr>
              <a:t> - Ne peut pas réalisé de visio-consultation</a:t>
            </a:r>
          </a:p>
          <a:p>
            <a:r>
              <a:rPr lang="fr-FR" b="1">
                <a:latin typeface="Calibri" pitchFamily="34" charset="0"/>
              </a:rPr>
              <a:t> - Et/ou s’il n’a pas accès à l’imagerie cérébrale </a:t>
            </a:r>
          </a:p>
        </p:txBody>
      </p:sp>
      <p:sp>
        <p:nvSpPr>
          <p:cNvPr id="14341" name="ZoneTexte 5"/>
          <p:cNvSpPr txBox="1">
            <a:spLocks noChangeArrowheads="1"/>
          </p:cNvSpPr>
          <p:nvPr/>
        </p:nvSpPr>
        <p:spPr bwMode="auto">
          <a:xfrm>
            <a:off x="582613" y="2492375"/>
            <a:ext cx="7845425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u="sng">
                <a:latin typeface="Calibri" pitchFamily="34" charset="0"/>
              </a:rPr>
              <a:t>En cas de problème de manipulation de l’outil </a:t>
            </a:r>
            <a:r>
              <a:rPr lang="fr-FR">
                <a:latin typeface="Calibri" pitchFamily="34" charset="0"/>
              </a:rPr>
              <a:t>par le praticien neurologue ou urgentiste, l’assistance aide à distance à la prise en main.</a:t>
            </a:r>
          </a:p>
          <a:p>
            <a:endParaRPr lang="fr-FR">
              <a:latin typeface="Calibri" pitchFamily="34" charset="0"/>
            </a:endParaRPr>
          </a:p>
          <a:p>
            <a:r>
              <a:rPr lang="fr-FR" b="1" u="sng">
                <a:latin typeface="Calibri" pitchFamily="34" charset="0"/>
              </a:rPr>
              <a:t>En cas de problème technique</a:t>
            </a:r>
            <a:r>
              <a:rPr lang="fr-FR">
                <a:latin typeface="Calibri" pitchFamily="34" charset="0"/>
              </a:rPr>
              <a:t>:</a:t>
            </a:r>
          </a:p>
          <a:p>
            <a:r>
              <a:rPr lang="fr-FR">
                <a:latin typeface="Calibri" pitchFamily="34" charset="0"/>
              </a:rPr>
              <a:t>le délai donné à l’assistance est d’environ 7 minutes pour diagnostiquer le problème et 7 minutes pour le réparer soit </a:t>
            </a:r>
            <a:r>
              <a:rPr lang="fr-FR" b="1">
                <a:latin typeface="Calibri" pitchFamily="34" charset="0"/>
              </a:rPr>
              <a:t>15 minutes maximum pour résoudre le problème.</a:t>
            </a:r>
          </a:p>
          <a:p>
            <a:r>
              <a:rPr lang="fr-FR">
                <a:latin typeface="Calibri" pitchFamily="34" charset="0"/>
              </a:rPr>
              <a:t>Au-delà des 15 minutes, la deuxième USINV doit être contactée pour prendre le relais. </a:t>
            </a:r>
          </a:p>
          <a:p>
            <a:endParaRPr lang="fr-FR">
              <a:latin typeface="Calibri" pitchFamily="34" charset="0"/>
            </a:endParaRPr>
          </a:p>
          <a:p>
            <a:r>
              <a:rPr lang="fr-FR">
                <a:latin typeface="Calibri" pitchFamily="34" charset="0"/>
              </a:rPr>
              <a:t>En cas d’échec technique complet: Transfert du malade vers l’USINV la plus proche </a:t>
            </a:r>
            <a:r>
              <a:rPr lang="fr-FR" b="1">
                <a:latin typeface="Calibri" pitchFamily="34" charset="0"/>
              </a:rPr>
              <a:t>à condition que le temps de transfert soit jugé inférieur au temps nécessaire pour réparer l’avarie technique.</a:t>
            </a:r>
          </a:p>
          <a:p>
            <a:endParaRPr lang="fr-FR" b="1">
              <a:latin typeface="Calibri" pitchFamily="34" charset="0"/>
            </a:endParaRPr>
          </a:p>
          <a:p>
            <a:r>
              <a:rPr lang="fr-FR" b="1" u="sng">
                <a:latin typeface="Calibri" pitchFamily="34" charset="0"/>
              </a:rPr>
              <a:t>Détails des procédures à suivre en cas de problèmes:</a:t>
            </a:r>
            <a:endParaRPr lang="fr-FR" u="sng">
              <a:latin typeface="Calibri" pitchFamily="34" charset="0"/>
            </a:endParaRPr>
          </a:p>
          <a:p>
            <a:endParaRPr lang="fr-FR" b="1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oneTexte 1"/>
          <p:cNvSpPr txBox="1">
            <a:spLocks noChangeArrowheads="1"/>
          </p:cNvSpPr>
          <p:nvPr/>
        </p:nvSpPr>
        <p:spPr bwMode="auto">
          <a:xfrm>
            <a:off x="582613" y="549275"/>
            <a:ext cx="75120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		</a:t>
            </a:r>
            <a:r>
              <a:rPr lang="fr-FR" sz="2400">
                <a:latin typeface="Calibri" pitchFamily="34" charset="0"/>
              </a:rPr>
              <a:t>EN CAS D’INCIDENTS TECHNIQUES</a:t>
            </a:r>
          </a:p>
          <a:p>
            <a:r>
              <a:rPr lang="fr-FR" sz="2400">
                <a:latin typeface="Calibri" pitchFamily="34" charset="0"/>
              </a:rPr>
              <a:t>			côté urgentistes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4105275" y="1341438"/>
            <a:ext cx="0" cy="287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4" name="ZoneTexte 6"/>
          <p:cNvSpPr txBox="1">
            <a:spLocks noChangeArrowheads="1"/>
          </p:cNvSpPr>
          <p:nvPr/>
        </p:nvSpPr>
        <p:spPr bwMode="auto">
          <a:xfrm>
            <a:off x="2976563" y="1557338"/>
            <a:ext cx="25923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Appeler l’assistance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4105275" y="1989138"/>
            <a:ext cx="0" cy="287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6" name="ZoneTexte 16"/>
          <p:cNvSpPr txBox="1">
            <a:spLocks noChangeArrowheads="1"/>
          </p:cNvSpPr>
          <p:nvPr/>
        </p:nvSpPr>
        <p:spPr bwMode="auto">
          <a:xfrm>
            <a:off x="1381125" y="2349500"/>
            <a:ext cx="6048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Problème pour lier l’image radiologique au Télé-dossier ou pour ouvrir un Télé-dossier 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4105275" y="2924175"/>
            <a:ext cx="0" cy="352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8" name="ZoneTexte 20"/>
          <p:cNvSpPr txBox="1">
            <a:spLocks noChangeArrowheads="1"/>
          </p:cNvSpPr>
          <p:nvPr/>
        </p:nvSpPr>
        <p:spPr bwMode="auto">
          <a:xfrm>
            <a:off x="1447800" y="328453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L’urgentiste essaie de démarrer une visio avec son USINV de référence</a:t>
            </a:r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2244725" y="3860800"/>
            <a:ext cx="266700" cy="360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0" name="ZoneTexte 23"/>
          <p:cNvSpPr txBox="1">
            <a:spLocks noChangeArrowheads="1"/>
          </p:cNvSpPr>
          <p:nvPr/>
        </p:nvSpPr>
        <p:spPr bwMode="auto">
          <a:xfrm>
            <a:off x="119063" y="4221163"/>
            <a:ext cx="46529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L’assistance guide alors le neurologue pour accéder à l’imagerie via une procédure dégradée</a:t>
            </a:r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5103813" y="3789363"/>
            <a:ext cx="333375" cy="287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2" name="ZoneTexte 26"/>
          <p:cNvSpPr txBox="1">
            <a:spLocks noChangeArrowheads="1"/>
          </p:cNvSpPr>
          <p:nvPr/>
        </p:nvSpPr>
        <p:spPr bwMode="auto">
          <a:xfrm>
            <a:off x="2179638" y="3851275"/>
            <a:ext cx="596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OK</a:t>
            </a:r>
          </a:p>
        </p:txBody>
      </p:sp>
      <p:sp>
        <p:nvSpPr>
          <p:cNvPr id="15373" name="ZoneTexte 27"/>
          <p:cNvSpPr txBox="1">
            <a:spLocks noChangeArrowheads="1"/>
          </p:cNvSpPr>
          <p:nvPr/>
        </p:nvSpPr>
        <p:spPr bwMode="auto">
          <a:xfrm>
            <a:off x="4970463" y="3789363"/>
            <a:ext cx="1328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ECHEC</a:t>
            </a:r>
          </a:p>
        </p:txBody>
      </p:sp>
      <p:sp>
        <p:nvSpPr>
          <p:cNvPr id="15374" name="ZoneTexte 28"/>
          <p:cNvSpPr txBox="1">
            <a:spLocks noChangeArrowheads="1"/>
          </p:cNvSpPr>
          <p:nvPr/>
        </p:nvSpPr>
        <p:spPr bwMode="auto">
          <a:xfrm>
            <a:off x="5170488" y="4149725"/>
            <a:ext cx="27257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Essaie de visio avec la 2° USINV</a:t>
            </a:r>
          </a:p>
        </p:txBody>
      </p:sp>
      <p:sp>
        <p:nvSpPr>
          <p:cNvPr id="15375" name="ZoneTexte 29"/>
          <p:cNvSpPr txBox="1">
            <a:spLocks noChangeArrowheads="1"/>
          </p:cNvSpPr>
          <p:nvPr/>
        </p:nvSpPr>
        <p:spPr bwMode="auto">
          <a:xfrm>
            <a:off x="4970463" y="5003800"/>
            <a:ext cx="598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OK</a:t>
            </a:r>
          </a:p>
        </p:txBody>
      </p:sp>
      <p:cxnSp>
        <p:nvCxnSpPr>
          <p:cNvPr id="31" name="Connecteur droit avec flèche 30"/>
          <p:cNvCxnSpPr/>
          <p:nvPr/>
        </p:nvCxnSpPr>
        <p:spPr>
          <a:xfrm flipH="1">
            <a:off x="5103813" y="4868863"/>
            <a:ext cx="333375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6765925" y="4941888"/>
            <a:ext cx="0" cy="503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8" name="ZoneTexte 36"/>
          <p:cNvSpPr txBox="1">
            <a:spLocks noChangeArrowheads="1"/>
          </p:cNvSpPr>
          <p:nvPr/>
        </p:nvSpPr>
        <p:spPr bwMode="auto">
          <a:xfrm>
            <a:off x="6367463" y="4868863"/>
            <a:ext cx="1328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ECHEC</a:t>
            </a:r>
          </a:p>
        </p:txBody>
      </p:sp>
      <p:sp>
        <p:nvSpPr>
          <p:cNvPr id="15379" name="ZoneTexte 37"/>
          <p:cNvSpPr txBox="1">
            <a:spLocks noChangeArrowheads="1"/>
          </p:cNvSpPr>
          <p:nvPr/>
        </p:nvSpPr>
        <p:spPr bwMode="auto">
          <a:xfrm>
            <a:off x="6632575" y="5516563"/>
            <a:ext cx="1928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Transfert vers l’USINV de référence </a:t>
            </a:r>
          </a:p>
        </p:txBody>
      </p:sp>
      <p:sp>
        <p:nvSpPr>
          <p:cNvPr id="15380" name="ZoneTexte 40"/>
          <p:cNvSpPr txBox="1">
            <a:spLocks noChangeArrowheads="1"/>
          </p:cNvSpPr>
          <p:nvPr/>
        </p:nvSpPr>
        <p:spPr bwMode="auto">
          <a:xfrm>
            <a:off x="1247775" y="5589588"/>
            <a:ext cx="51196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 Patient pris en charge par l’USINV fonctionnelle puis transféré préférentiellement vers son USINV de référence, à adapter en fonction des lits disponibles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4438650" y="4508500"/>
            <a:ext cx="531813" cy="7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2" name="ZoneTexte 27"/>
          <p:cNvSpPr txBox="1">
            <a:spLocks noChangeArrowheads="1"/>
          </p:cNvSpPr>
          <p:nvPr/>
        </p:nvSpPr>
        <p:spPr bwMode="auto">
          <a:xfrm>
            <a:off x="4306888" y="4149725"/>
            <a:ext cx="1328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ECHEC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52650" y="333375"/>
            <a:ext cx="4945063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+mj-lt"/>
              </a:rPr>
              <a:t>EN CAS D’INCIDENTS TECHNIQUES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</a:rPr>
              <a:t>	côté neurologues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3940175" y="917575"/>
            <a:ext cx="0" cy="279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8" name="ZoneTexte 7"/>
          <p:cNvSpPr txBox="1">
            <a:spLocks noChangeArrowheads="1"/>
          </p:cNvSpPr>
          <p:nvPr/>
        </p:nvSpPr>
        <p:spPr bwMode="auto">
          <a:xfrm>
            <a:off x="2711450" y="1125538"/>
            <a:ext cx="2459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Appelle de l’assistance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 flipH="1">
            <a:off x="1182688" y="1493838"/>
            <a:ext cx="331787" cy="350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0" name="ZoneTexte 21"/>
          <p:cNvSpPr txBox="1">
            <a:spLocks noChangeArrowheads="1"/>
          </p:cNvSpPr>
          <p:nvPr/>
        </p:nvSpPr>
        <p:spPr bwMode="auto">
          <a:xfrm>
            <a:off x="-80963" y="1908175"/>
            <a:ext cx="36560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Le télé dossier ne s’ouvre pas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4173538" y="1557338"/>
            <a:ext cx="0" cy="358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2" name="ZoneTexte 23"/>
          <p:cNvSpPr txBox="1">
            <a:spLocks noChangeArrowheads="1"/>
          </p:cNvSpPr>
          <p:nvPr/>
        </p:nvSpPr>
        <p:spPr bwMode="auto">
          <a:xfrm>
            <a:off x="-80963" y="2565400"/>
            <a:ext cx="3787776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On lance la visio manuellement et on accède aux images en mode dégradé </a:t>
            </a: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184150" y="3141663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4" name="ZoneTexte 26"/>
          <p:cNvSpPr txBox="1">
            <a:spLocks noChangeArrowheads="1"/>
          </p:cNvSpPr>
          <p:nvPr/>
        </p:nvSpPr>
        <p:spPr bwMode="auto">
          <a:xfrm>
            <a:off x="-14288" y="3213100"/>
            <a:ext cx="863601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OK</a:t>
            </a:r>
          </a:p>
        </p:txBody>
      </p:sp>
      <p:sp>
        <p:nvSpPr>
          <p:cNvPr id="16395" name="ZoneTexte 29"/>
          <p:cNvSpPr txBox="1">
            <a:spLocks noChangeArrowheads="1"/>
          </p:cNvSpPr>
          <p:nvPr/>
        </p:nvSpPr>
        <p:spPr bwMode="auto">
          <a:xfrm>
            <a:off x="1182688" y="3284538"/>
            <a:ext cx="930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ECHEC</a:t>
            </a:r>
          </a:p>
        </p:txBody>
      </p:sp>
      <p:sp>
        <p:nvSpPr>
          <p:cNvPr id="16396" name="ZoneTexte 30"/>
          <p:cNvSpPr txBox="1">
            <a:spLocks noChangeArrowheads="1"/>
          </p:cNvSpPr>
          <p:nvPr/>
        </p:nvSpPr>
        <p:spPr bwMode="auto">
          <a:xfrm>
            <a:off x="-14288" y="3573463"/>
            <a:ext cx="45196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L’assistance guide l’urgentiste pour lancer manuellement la visio avec la 2°USINV</a:t>
            </a:r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1114425" y="4149725"/>
            <a:ext cx="0" cy="4937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8" name="ZoneTexte 32"/>
          <p:cNvSpPr txBox="1">
            <a:spLocks noChangeArrowheads="1"/>
          </p:cNvSpPr>
          <p:nvPr/>
        </p:nvSpPr>
        <p:spPr bwMode="auto">
          <a:xfrm>
            <a:off x="582613" y="4149725"/>
            <a:ext cx="865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OK</a:t>
            </a:r>
          </a:p>
        </p:txBody>
      </p:sp>
      <p:sp>
        <p:nvSpPr>
          <p:cNvPr id="16399" name="ZoneTexte 33"/>
          <p:cNvSpPr txBox="1">
            <a:spLocks noChangeArrowheads="1"/>
          </p:cNvSpPr>
          <p:nvPr/>
        </p:nvSpPr>
        <p:spPr bwMode="auto">
          <a:xfrm>
            <a:off x="-14288" y="4581525"/>
            <a:ext cx="2924176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La 2°USINV prend le relais</a:t>
            </a:r>
          </a:p>
        </p:txBody>
      </p:sp>
      <p:cxnSp>
        <p:nvCxnSpPr>
          <p:cNvPr id="35" name="Connecteur droit avec flèche 34"/>
          <p:cNvCxnSpPr/>
          <p:nvPr/>
        </p:nvCxnSpPr>
        <p:spPr>
          <a:xfrm>
            <a:off x="3109913" y="4149725"/>
            <a:ext cx="0" cy="4937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1" name="ZoneTexte 35"/>
          <p:cNvSpPr txBox="1">
            <a:spLocks noChangeArrowheads="1"/>
          </p:cNvSpPr>
          <p:nvPr/>
        </p:nvSpPr>
        <p:spPr bwMode="auto">
          <a:xfrm>
            <a:off x="2711450" y="4149725"/>
            <a:ext cx="930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ECHEC</a:t>
            </a:r>
          </a:p>
        </p:txBody>
      </p:sp>
      <p:sp>
        <p:nvSpPr>
          <p:cNvPr id="16402" name="ZoneTexte 36"/>
          <p:cNvSpPr txBox="1">
            <a:spLocks noChangeArrowheads="1"/>
          </p:cNvSpPr>
          <p:nvPr/>
        </p:nvSpPr>
        <p:spPr bwMode="auto">
          <a:xfrm>
            <a:off x="2578100" y="4581525"/>
            <a:ext cx="25257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Transfert du malade vers USINV de référence</a:t>
            </a:r>
          </a:p>
        </p:txBody>
      </p:sp>
      <p:cxnSp>
        <p:nvCxnSpPr>
          <p:cNvPr id="40" name="Connecteur droit avec flèche 39"/>
          <p:cNvCxnSpPr/>
          <p:nvPr/>
        </p:nvCxnSpPr>
        <p:spPr>
          <a:xfrm>
            <a:off x="1647825" y="3141663"/>
            <a:ext cx="0" cy="493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4" name="ZoneTexte 41"/>
          <p:cNvSpPr txBox="1">
            <a:spLocks noChangeArrowheads="1"/>
          </p:cNvSpPr>
          <p:nvPr/>
        </p:nvSpPr>
        <p:spPr bwMode="auto">
          <a:xfrm>
            <a:off x="3575050" y="1979613"/>
            <a:ext cx="272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La visio ne se lance pas</a:t>
            </a:r>
          </a:p>
        </p:txBody>
      </p:sp>
      <p:cxnSp>
        <p:nvCxnSpPr>
          <p:cNvPr id="43" name="Connecteur droit avec flèche 42"/>
          <p:cNvCxnSpPr/>
          <p:nvPr/>
        </p:nvCxnSpPr>
        <p:spPr>
          <a:xfrm>
            <a:off x="4572000" y="2349500"/>
            <a:ext cx="0" cy="358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1647825" y="2276475"/>
            <a:ext cx="0" cy="360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7" name="ZoneTexte 45"/>
          <p:cNvSpPr txBox="1">
            <a:spLocks noChangeArrowheads="1"/>
          </p:cNvSpPr>
          <p:nvPr/>
        </p:nvSpPr>
        <p:spPr bwMode="auto">
          <a:xfrm>
            <a:off x="4040188" y="2636838"/>
            <a:ext cx="32575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L’assistance guide le neurologue pour un lancement manuel de la visio</a:t>
            </a:r>
          </a:p>
        </p:txBody>
      </p:sp>
      <p:cxnSp>
        <p:nvCxnSpPr>
          <p:cNvPr id="47" name="Connecteur droit avec flèche 46"/>
          <p:cNvCxnSpPr/>
          <p:nvPr/>
        </p:nvCxnSpPr>
        <p:spPr>
          <a:xfrm>
            <a:off x="5969000" y="3429000"/>
            <a:ext cx="0" cy="360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4852988" y="3429000"/>
            <a:ext cx="0" cy="360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0" name="ZoneTexte 48"/>
          <p:cNvSpPr txBox="1">
            <a:spLocks noChangeArrowheads="1"/>
          </p:cNvSpPr>
          <p:nvPr/>
        </p:nvSpPr>
        <p:spPr bwMode="auto">
          <a:xfrm>
            <a:off x="4572000" y="3708400"/>
            <a:ext cx="865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OK</a:t>
            </a:r>
          </a:p>
        </p:txBody>
      </p:sp>
      <p:sp>
        <p:nvSpPr>
          <p:cNvPr id="16411" name="ZoneTexte 49"/>
          <p:cNvSpPr txBox="1">
            <a:spLocks noChangeArrowheads="1"/>
          </p:cNvSpPr>
          <p:nvPr/>
        </p:nvSpPr>
        <p:spPr bwMode="auto">
          <a:xfrm>
            <a:off x="5568950" y="3357563"/>
            <a:ext cx="930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ECHEC</a:t>
            </a:r>
          </a:p>
        </p:txBody>
      </p:sp>
      <p:sp>
        <p:nvSpPr>
          <p:cNvPr id="16412" name="ZoneTexte 50"/>
          <p:cNvSpPr txBox="1">
            <a:spLocks noChangeArrowheads="1"/>
          </p:cNvSpPr>
          <p:nvPr/>
        </p:nvSpPr>
        <p:spPr bwMode="auto">
          <a:xfrm>
            <a:off x="5103813" y="3789363"/>
            <a:ext cx="272573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L’urgentiste essaie de lancer manuellement la visio</a:t>
            </a:r>
          </a:p>
        </p:txBody>
      </p:sp>
      <p:cxnSp>
        <p:nvCxnSpPr>
          <p:cNvPr id="52" name="Connecteur droit avec flèche 51"/>
          <p:cNvCxnSpPr/>
          <p:nvPr/>
        </p:nvCxnSpPr>
        <p:spPr>
          <a:xfrm>
            <a:off x="7297738" y="4437063"/>
            <a:ext cx="0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4" name="ZoneTexte 53"/>
          <p:cNvSpPr txBox="1">
            <a:spLocks noChangeArrowheads="1"/>
          </p:cNvSpPr>
          <p:nvPr/>
        </p:nvSpPr>
        <p:spPr bwMode="auto">
          <a:xfrm>
            <a:off x="7031038" y="4797425"/>
            <a:ext cx="865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OK</a:t>
            </a:r>
          </a:p>
        </p:txBody>
      </p:sp>
      <p:cxnSp>
        <p:nvCxnSpPr>
          <p:cNvPr id="55" name="Connecteur droit avec flèche 54"/>
          <p:cNvCxnSpPr/>
          <p:nvPr/>
        </p:nvCxnSpPr>
        <p:spPr>
          <a:xfrm>
            <a:off x="5900738" y="4508500"/>
            <a:ext cx="0" cy="360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6" name="ZoneTexte 55"/>
          <p:cNvSpPr txBox="1">
            <a:spLocks noChangeArrowheads="1"/>
          </p:cNvSpPr>
          <p:nvPr/>
        </p:nvSpPr>
        <p:spPr bwMode="auto">
          <a:xfrm>
            <a:off x="5502275" y="4508500"/>
            <a:ext cx="930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ECHEC</a:t>
            </a:r>
          </a:p>
        </p:txBody>
      </p:sp>
      <p:sp>
        <p:nvSpPr>
          <p:cNvPr id="16417" name="ZoneTexte 56"/>
          <p:cNvSpPr txBox="1">
            <a:spLocks noChangeArrowheads="1"/>
          </p:cNvSpPr>
          <p:nvPr/>
        </p:nvSpPr>
        <p:spPr bwMode="auto">
          <a:xfrm>
            <a:off x="5038725" y="4832350"/>
            <a:ext cx="2190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L’urgentiste essaie de lancer manuellement la visio avec la 2° USINV</a:t>
            </a:r>
          </a:p>
        </p:txBody>
      </p:sp>
      <p:cxnSp>
        <p:nvCxnSpPr>
          <p:cNvPr id="58" name="Connecteur droit avec flèche 57"/>
          <p:cNvCxnSpPr/>
          <p:nvPr/>
        </p:nvCxnSpPr>
        <p:spPr>
          <a:xfrm>
            <a:off x="5835650" y="1268413"/>
            <a:ext cx="796925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9" name="ZoneTexte 59"/>
          <p:cNvSpPr txBox="1">
            <a:spLocks noChangeArrowheads="1"/>
          </p:cNvSpPr>
          <p:nvPr/>
        </p:nvSpPr>
        <p:spPr bwMode="auto">
          <a:xfrm>
            <a:off x="6697663" y="1700213"/>
            <a:ext cx="2193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Problème visualisation imagerie</a:t>
            </a:r>
          </a:p>
        </p:txBody>
      </p:sp>
      <p:cxnSp>
        <p:nvCxnSpPr>
          <p:cNvPr id="61" name="Connecteur droit avec flèche 60"/>
          <p:cNvCxnSpPr/>
          <p:nvPr/>
        </p:nvCxnSpPr>
        <p:spPr>
          <a:xfrm>
            <a:off x="8359775" y="2420938"/>
            <a:ext cx="0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21" name="ZoneTexte 61"/>
          <p:cNvSpPr txBox="1">
            <a:spLocks noChangeArrowheads="1"/>
          </p:cNvSpPr>
          <p:nvPr/>
        </p:nvSpPr>
        <p:spPr bwMode="auto">
          <a:xfrm>
            <a:off x="7777163" y="2781300"/>
            <a:ext cx="17795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Essaie mode dégradé</a:t>
            </a:r>
          </a:p>
        </p:txBody>
      </p:sp>
      <p:cxnSp>
        <p:nvCxnSpPr>
          <p:cNvPr id="63" name="Connecteur droit avec flèche 62"/>
          <p:cNvCxnSpPr/>
          <p:nvPr/>
        </p:nvCxnSpPr>
        <p:spPr>
          <a:xfrm>
            <a:off x="7829550" y="3429000"/>
            <a:ext cx="0" cy="360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23" name="ZoneTexte 63"/>
          <p:cNvSpPr txBox="1">
            <a:spLocks noChangeArrowheads="1"/>
          </p:cNvSpPr>
          <p:nvPr/>
        </p:nvSpPr>
        <p:spPr bwMode="auto">
          <a:xfrm>
            <a:off x="7562850" y="3716338"/>
            <a:ext cx="865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OK</a:t>
            </a:r>
          </a:p>
        </p:txBody>
      </p:sp>
      <p:cxnSp>
        <p:nvCxnSpPr>
          <p:cNvPr id="65" name="Connecteur droit avec flèche 64"/>
          <p:cNvCxnSpPr/>
          <p:nvPr/>
        </p:nvCxnSpPr>
        <p:spPr>
          <a:xfrm>
            <a:off x="8693150" y="3429000"/>
            <a:ext cx="0" cy="360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25" name="ZoneTexte 65"/>
          <p:cNvSpPr txBox="1">
            <a:spLocks noChangeArrowheads="1"/>
          </p:cNvSpPr>
          <p:nvPr/>
        </p:nvSpPr>
        <p:spPr bwMode="auto">
          <a:xfrm>
            <a:off x="8294688" y="3860800"/>
            <a:ext cx="930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ECHEC</a:t>
            </a:r>
          </a:p>
        </p:txBody>
      </p:sp>
      <p:cxnSp>
        <p:nvCxnSpPr>
          <p:cNvPr id="67" name="Connecteur droit avec flèche 66"/>
          <p:cNvCxnSpPr/>
          <p:nvPr/>
        </p:nvCxnSpPr>
        <p:spPr>
          <a:xfrm>
            <a:off x="8626475" y="4292600"/>
            <a:ext cx="0" cy="360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27" name="ZoneTexte 67"/>
          <p:cNvSpPr txBox="1">
            <a:spLocks noChangeArrowheads="1"/>
          </p:cNvSpPr>
          <p:nvPr/>
        </p:nvSpPr>
        <p:spPr bwMode="auto">
          <a:xfrm>
            <a:off x="8108950" y="4724400"/>
            <a:ext cx="11826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Essaie 2° USINV</a:t>
            </a:r>
          </a:p>
        </p:txBody>
      </p:sp>
      <p:cxnSp>
        <p:nvCxnSpPr>
          <p:cNvPr id="44" name="Connecteur droit avec flèche 43"/>
          <p:cNvCxnSpPr/>
          <p:nvPr/>
        </p:nvCxnSpPr>
        <p:spPr>
          <a:xfrm flipH="1" flipV="1">
            <a:off x="4438650" y="5300663"/>
            <a:ext cx="531813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29" name="ZoneTexte 49"/>
          <p:cNvSpPr txBox="1">
            <a:spLocks noChangeArrowheads="1"/>
          </p:cNvSpPr>
          <p:nvPr/>
        </p:nvSpPr>
        <p:spPr bwMode="auto">
          <a:xfrm>
            <a:off x="4105275" y="5291138"/>
            <a:ext cx="933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ECHEC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Progression de l’activité 21</a:t>
            </a:r>
          </a:p>
        </p:txBody>
      </p:sp>
      <p:graphicFrame>
        <p:nvGraphicFramePr>
          <p:cNvPr id="1026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079500" y="1993900"/>
          <a:ext cx="7740650" cy="3944938"/>
        </p:xfrm>
        <a:graphic>
          <a:graphicData uri="http://schemas.openxmlformats.org/presentationml/2006/ole">
            <p:oleObj spid="_x0000_s1026" name="Worksheet" r:id="rId3" imgW="8448609" imgH="430517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Activité Télé-AVC</a:t>
            </a:r>
          </a:p>
        </p:txBody>
      </p:sp>
      <p:graphicFrame>
        <p:nvGraphicFramePr>
          <p:cNvPr id="2050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p:oleObj spid="_x0000_s2050" r:id="rId3" imgW="8230313" imgH="4523624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Activité Télé-neuro</a:t>
            </a:r>
          </a:p>
        </p:txBody>
      </p:sp>
      <p:graphicFrame>
        <p:nvGraphicFramePr>
          <p:cNvPr id="307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p:oleObj spid="_x0000_s3074" r:id="rId3" imgW="8230313" imgH="4523624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Progression activité 71</a:t>
            </a:r>
          </a:p>
        </p:txBody>
      </p:sp>
      <p:graphicFrame>
        <p:nvGraphicFramePr>
          <p:cNvPr id="4098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842963" y="1700213"/>
          <a:ext cx="7523162" cy="4271962"/>
        </p:xfrm>
        <a:graphic>
          <a:graphicData uri="http://schemas.openxmlformats.org/presentationml/2006/ole">
            <p:oleObj spid="_x0000_s4098" name="Worksheet" r:id="rId3" imgW="8419996" imgH="478160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Progression activité (suite)</a:t>
            </a:r>
          </a:p>
        </p:txBody>
      </p:sp>
      <p:graphicFrame>
        <p:nvGraphicFramePr>
          <p:cNvPr id="24618" name="Group 4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139135" cy="2067497"/>
        </p:xfrm>
        <a:graphic>
          <a:graphicData uri="http://schemas.openxmlformats.org/drawingml/2006/table">
            <a:tbl>
              <a:tblPr/>
              <a:tblGrid>
                <a:gridCol w="1908244"/>
                <a:gridCol w="1076185"/>
                <a:gridCol w="1012880"/>
                <a:gridCol w="981587"/>
                <a:gridCol w="1080120"/>
                <a:gridCol w="1080119"/>
              </a:tblGrid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Télé-consul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Télé-</a:t>
                      </a:r>
                      <a:r>
                        <a:rPr kumimoji="0" lang="fr-FR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fib</a:t>
                      </a: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smtClean="0"/>
              <a:t>Evolution clinique des patients à </a:t>
            </a:r>
            <a:br>
              <a:rPr lang="fr-FR" smtClean="0"/>
            </a:br>
            <a:r>
              <a:rPr lang="fr-FR" smtClean="0"/>
              <a:t>6 mois </a:t>
            </a:r>
          </a:p>
        </p:txBody>
      </p:sp>
      <p:graphicFrame>
        <p:nvGraphicFramePr>
          <p:cNvPr id="5122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p:oleObj spid="_x0000_s30722" r:id="rId3" imgW="8230313" imgH="4523624" progId="Excel.Chart.8">
              <p:embed/>
            </p:oleObj>
          </a:graphicData>
        </a:graphic>
      </p:graphicFrame>
      <p:sp>
        <p:nvSpPr>
          <p:cNvPr id="5124" name="ZoneTexte 4"/>
          <p:cNvSpPr txBox="1">
            <a:spLocks noChangeArrowheads="1"/>
          </p:cNvSpPr>
          <p:nvPr/>
        </p:nvSpPr>
        <p:spPr bwMode="auto">
          <a:xfrm>
            <a:off x="539750" y="6092825"/>
            <a:ext cx="7127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>
                <a:latin typeface="Calibri" pitchFamily="34" charset="0"/>
              </a:rPr>
              <a:t>58% d’évolution favorable  (Rankin 0-2)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Comparaison</a:t>
            </a:r>
          </a:p>
        </p:txBody>
      </p:sp>
      <p:graphicFrame>
        <p:nvGraphicFramePr>
          <p:cNvPr id="6146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p:oleObj spid="_x0000_s31746" r:id="rId3" imgW="8230313" imgH="4523624" progId="Excel.Chart.8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Contexte Télé-AVC Bourgogne</a:t>
            </a:r>
          </a:p>
        </p:txBody>
      </p:sp>
      <p:pic>
        <p:nvPicPr>
          <p:cNvPr id="6147" name="Picture 4" descr="IMAGES 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600200"/>
            <a:ext cx="403225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80000" y="1600200"/>
            <a:ext cx="31750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Cause des décès</a:t>
            </a:r>
          </a:p>
        </p:txBody>
      </p:sp>
      <p:graphicFrame>
        <p:nvGraphicFramePr>
          <p:cNvPr id="7170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p:oleObj spid="_x0000_s32770" r:id="rId3" imgW="8230313" imgH="4523624" progId="Excel.Chart.8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Transformation hémorragiques</a:t>
            </a:r>
            <a:br>
              <a:rPr lang="fr-FR" dirty="0" smtClean="0"/>
            </a:br>
            <a:r>
              <a:rPr lang="fr-FR" dirty="0" smtClean="0"/>
              <a:t>symptomatiques</a:t>
            </a:r>
            <a:endParaRPr lang="fr-FR" dirty="0"/>
          </a:p>
        </p:txBody>
      </p:sp>
      <p:sp>
        <p:nvSpPr>
          <p:cNvPr id="22531" name="Espace réservé du contenu 2"/>
          <p:cNvSpPr>
            <a:spLocks noGrp="1"/>
          </p:cNvSpPr>
          <p:nvPr>
            <p:ph idx="1"/>
          </p:nvPr>
        </p:nvSpPr>
        <p:spPr>
          <a:xfrm>
            <a:off x="457200" y="1998663"/>
            <a:ext cx="8229600" cy="4525962"/>
          </a:xfrm>
        </p:spPr>
        <p:txBody>
          <a:bodyPr/>
          <a:lstStyle/>
          <a:p>
            <a:pPr eaLnBrk="1" hangingPunct="1"/>
            <a:r>
              <a:rPr lang="fr-FR" smtClean="0"/>
              <a:t>3 patients sur 47: 6,38%</a:t>
            </a:r>
          </a:p>
          <a:p>
            <a:pPr eaLnBrk="1" hangingPunct="1"/>
            <a:endParaRPr lang="fr-FR" smtClean="0"/>
          </a:p>
          <a:p>
            <a:pPr eaLnBrk="1" hangingPunct="1"/>
            <a:r>
              <a:rPr lang="fr-FR" smtClean="0"/>
              <a:t>Décès sur transformation hémorragique: 2 patients (4,2%)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Conclusion</a:t>
            </a:r>
          </a:p>
        </p:txBody>
      </p:sp>
      <p:sp>
        <p:nvSpPr>
          <p:cNvPr id="2355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fr-FR" dirty="0" smtClean="0"/>
          </a:p>
          <a:p>
            <a:pPr eaLnBrk="1" hangingPunct="1"/>
            <a:endParaRPr lang="fr-FR" dirty="0" smtClean="0"/>
          </a:p>
          <a:p>
            <a:pPr eaLnBrk="1" hangingPunct="1"/>
            <a:r>
              <a:rPr lang="fr-FR" dirty="0" smtClean="0"/>
              <a:t>Résultats rassurants en terme d’efficacité et de sécurité.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Cas clinique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Patient de 67 ans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 smtClean="0"/>
              <a:t>Atcd</a:t>
            </a:r>
            <a:r>
              <a:rPr lang="fr-FR" dirty="0" smtClean="0"/>
              <a:t>: HTA, dyslipidémie, FA, infarctus cérébral </a:t>
            </a:r>
            <a:r>
              <a:rPr lang="fr-FR" dirty="0" err="1" smtClean="0"/>
              <a:t>sylvien</a:t>
            </a:r>
            <a:r>
              <a:rPr lang="fr-FR" dirty="0" smtClean="0"/>
              <a:t> droit </a:t>
            </a:r>
            <a:r>
              <a:rPr lang="fr-FR" dirty="0" err="1" smtClean="0"/>
              <a:t>fibrinolysé</a:t>
            </a:r>
            <a:r>
              <a:rPr lang="fr-FR" dirty="0" smtClean="0"/>
              <a:t> en 2012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TTT habituel: </a:t>
            </a:r>
            <a:r>
              <a:rPr lang="fr-FR" dirty="0" err="1" smtClean="0"/>
              <a:t>duoplavin</a:t>
            </a:r>
            <a:r>
              <a:rPr lang="fr-FR" dirty="0" smtClean="0"/>
              <a:t>, </a:t>
            </a:r>
            <a:r>
              <a:rPr lang="fr-FR" dirty="0" err="1" smtClean="0"/>
              <a:t>sotalex</a:t>
            </a:r>
            <a:r>
              <a:rPr lang="fr-FR" dirty="0" smtClean="0"/>
              <a:t>, atorvastatine, </a:t>
            </a:r>
            <a:r>
              <a:rPr lang="fr-FR" dirty="0" err="1" smtClean="0"/>
              <a:t>omeprazole</a:t>
            </a:r>
            <a:endParaRPr lang="fr-F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HDLM: appel SAMU 52 : déficit transitoire pendant 30 minutes à type de dysarthrie et de paralysie faciale centrale gauche.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Transfert Dijon</a:t>
            </a:r>
            <a:endParaRPr lang="fr-F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Cas clinique</a:t>
            </a:r>
          </a:p>
        </p:txBody>
      </p:sp>
      <p:sp>
        <p:nvSpPr>
          <p:cNvPr id="2048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mtClean="0"/>
              <a:t>A l’arrivée:</a:t>
            </a:r>
          </a:p>
          <a:p>
            <a:pPr lvl="1" eaLnBrk="1" hangingPunct="1"/>
            <a:r>
              <a:rPr lang="fr-FR" smtClean="0"/>
              <a:t>A l’accueil: annoncé NIHSS 0</a:t>
            </a:r>
          </a:p>
          <a:p>
            <a:pPr lvl="1" eaLnBrk="1" hangingPunct="1"/>
            <a:r>
              <a:rPr lang="fr-FR" smtClean="0"/>
              <a:t>A l’examen: dysarthrie mineure, main creuse à gauche, extinction visuelle à gauche, PFc gauche</a:t>
            </a:r>
          </a:p>
          <a:p>
            <a:pPr lvl="1" eaLnBrk="1" hangingPunct="1"/>
            <a:r>
              <a:rPr lang="fr-FR" smtClean="0"/>
              <a:t>Demande un TDM en urgence</a:t>
            </a:r>
          </a:p>
          <a:p>
            <a:pPr lvl="1" eaLnBrk="1" hangingPunct="1"/>
            <a:endParaRPr lang="fr-FR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Interprétation ?</a:t>
            </a:r>
          </a:p>
        </p:txBody>
      </p:sp>
      <p:pic>
        <p:nvPicPr>
          <p:cNvPr id="21507" name="Espace réservé du contenu 2"/>
          <p:cNvPicPr>
            <a:picLocks noGrp="1"/>
          </p:cNvPicPr>
          <p:nvPr>
            <p:ph idx="1"/>
          </p:nvPr>
        </p:nvPicPr>
        <p:blipFill>
          <a:blip r:embed="rId2" cstate="print"/>
          <a:srcRect l="26369" t="26096" r="25502" b="11856"/>
          <a:stretch>
            <a:fillRect/>
          </a:stretch>
        </p:blipFill>
        <p:spPr>
          <a:xfrm>
            <a:off x="2124075" y="1916113"/>
            <a:ext cx="3960813" cy="2808287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Scanner de perfusion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29880" t="24483" r="26370" b="8664"/>
          <a:stretch>
            <a:fillRect/>
          </a:stretch>
        </p:blipFill>
        <p:spPr>
          <a:xfrm>
            <a:off x="107950" y="2276475"/>
            <a:ext cx="4176713" cy="3529013"/>
          </a:xfrm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 l="42526" t="33952" r="26276" b="19548"/>
          <a:stretch>
            <a:fillRect/>
          </a:stretch>
        </p:blipFill>
        <p:spPr bwMode="auto">
          <a:xfrm>
            <a:off x="4716463" y="2276475"/>
            <a:ext cx="38036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AngioTDM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24634" t="22905" r="27257" b="5507"/>
          <a:stretch>
            <a:fillRect/>
          </a:stretch>
        </p:blipFill>
        <p:spPr>
          <a:xfrm>
            <a:off x="2484438" y="1989138"/>
            <a:ext cx="3959225" cy="3240087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Evolution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mtClean="0"/>
              <a:t>Thrombolyse IV à 12H40.</a:t>
            </a:r>
          </a:p>
          <a:p>
            <a:pPr eaLnBrk="1" hangingPunct="1">
              <a:lnSpc>
                <a:spcPct val="90000"/>
              </a:lnSpc>
            </a:pPr>
            <a:endParaRPr lang="fr-FR" smtClean="0"/>
          </a:p>
          <a:p>
            <a:pPr eaLnBrk="1" hangingPunct="1">
              <a:lnSpc>
                <a:spcPct val="90000"/>
              </a:lnSpc>
            </a:pPr>
            <a:r>
              <a:rPr lang="fr-FR" smtClean="0"/>
              <a:t>Recanalisation de la sylvienne.</a:t>
            </a:r>
          </a:p>
          <a:p>
            <a:pPr eaLnBrk="1" hangingPunct="1">
              <a:lnSpc>
                <a:spcPct val="90000"/>
              </a:lnSpc>
            </a:pPr>
            <a:endParaRPr lang="fr-FR" smtClean="0"/>
          </a:p>
          <a:p>
            <a:pPr eaLnBrk="1" hangingPunct="1">
              <a:lnSpc>
                <a:spcPct val="90000"/>
              </a:lnSpc>
            </a:pPr>
            <a:r>
              <a:rPr lang="fr-FR" smtClean="0"/>
              <a:t>NIHSS de sortie à 0</a:t>
            </a:r>
          </a:p>
          <a:p>
            <a:pPr eaLnBrk="1" hangingPunct="1">
              <a:lnSpc>
                <a:spcPct val="90000"/>
              </a:lnSpc>
            </a:pPr>
            <a:endParaRPr lang="fr-FR" smtClean="0"/>
          </a:p>
          <a:p>
            <a:pPr eaLnBrk="1" hangingPunct="1">
              <a:lnSpc>
                <a:spcPct val="90000"/>
              </a:lnSpc>
            </a:pPr>
            <a:r>
              <a:rPr lang="fr-FR" smtClean="0"/>
              <a:t>Ré-instauration d’un traitement anti coagulant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Cas 2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smtClean="0"/>
              <a:t>Patiente de 86 ans</a:t>
            </a:r>
          </a:p>
          <a:p>
            <a:pPr eaLnBrk="1" hangingPunct="1"/>
            <a:r>
              <a:rPr lang="fr-FR" smtClean="0"/>
              <a:t>Atcd d’HTA et de FA sous kardégic</a:t>
            </a:r>
          </a:p>
          <a:p>
            <a:pPr eaLnBrk="1" hangingPunct="1"/>
            <a:r>
              <a:rPr lang="fr-FR" smtClean="0"/>
              <a:t>Hémiparésie droite discrète et trouble de vigilance d’apparition brutale à midi le 7/01.</a:t>
            </a:r>
          </a:p>
          <a:p>
            <a:pPr eaLnBrk="1" hangingPunct="1"/>
            <a:r>
              <a:rPr lang="fr-FR" smtClean="0"/>
              <a:t>Scanner cérébral interprété comme normal</a:t>
            </a:r>
          </a:p>
          <a:p>
            <a:pPr eaLnBrk="1" hangingPunct="1"/>
            <a:r>
              <a:rPr lang="fr-FR" smtClean="0"/>
              <a:t>Commentaires ?</a:t>
            </a:r>
          </a:p>
          <a:p>
            <a:pPr eaLnBrk="1" hangingPunct="1"/>
            <a:endParaRPr lang="fr-FR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3419873" y="2276872"/>
            <a:ext cx="3816424" cy="22322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rgbClr val="92D050"/>
                </a:solidFill>
              </a:rPr>
              <a:t>		</a:t>
            </a:r>
            <a:r>
              <a:rPr lang="fr-FR" sz="2000" u="sng" dirty="0">
                <a:solidFill>
                  <a:srgbClr val="92D050"/>
                </a:solidFill>
              </a:rPr>
              <a:t>Chatillon</a:t>
            </a:r>
            <a:r>
              <a:rPr lang="fr-FR" sz="2000" dirty="0">
                <a:solidFill>
                  <a:srgbClr val="92D050"/>
                </a:solidFill>
              </a:rPr>
              <a:t>		</a:t>
            </a:r>
            <a:r>
              <a:rPr lang="fr-FR" sz="2000" u="sng" dirty="0" err="1">
                <a:solidFill>
                  <a:srgbClr val="92D050"/>
                </a:solidFill>
              </a:rPr>
              <a:t>Semur</a:t>
            </a:r>
            <a:endParaRPr lang="fr-FR" sz="2000" u="sng" dirty="0">
              <a:solidFill>
                <a:srgbClr val="92D05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solidFill>
                  <a:srgbClr val="002060"/>
                </a:solidFill>
              </a:rPr>
              <a:t>DIJON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rgbClr val="92D050"/>
                </a:solidFill>
              </a:rPr>
              <a:t>	</a:t>
            </a:r>
            <a:r>
              <a:rPr lang="fr-FR" sz="2000" u="sng" dirty="0">
                <a:solidFill>
                  <a:srgbClr val="92D050"/>
                </a:solidFill>
              </a:rPr>
              <a:t>Beaune</a:t>
            </a:r>
          </a:p>
        </p:txBody>
      </p:sp>
      <p:sp>
        <p:nvSpPr>
          <p:cNvPr id="18" name="Ellipse 17"/>
          <p:cNvSpPr/>
          <p:nvPr/>
        </p:nvSpPr>
        <p:spPr>
          <a:xfrm>
            <a:off x="395288" y="2205038"/>
            <a:ext cx="3455987" cy="2232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1979613" y="549275"/>
            <a:ext cx="3455987" cy="2232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solidFill>
                <a:srgbClr val="92D050"/>
              </a:solidFill>
            </a:endParaRPr>
          </a:p>
        </p:txBody>
      </p:sp>
      <p:sp>
        <p:nvSpPr>
          <p:cNvPr id="7175" name="ZoneTexte 20"/>
          <p:cNvSpPr txBox="1">
            <a:spLocks noChangeArrowheads="1"/>
          </p:cNvSpPr>
          <p:nvPr/>
        </p:nvSpPr>
        <p:spPr bwMode="auto">
          <a:xfrm>
            <a:off x="2843213" y="549275"/>
            <a:ext cx="720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u="sng">
                <a:solidFill>
                  <a:srgbClr val="92D050"/>
                </a:solidFill>
                <a:latin typeface="Calibri" pitchFamily="34" charset="0"/>
              </a:rPr>
              <a:t>Sens</a:t>
            </a:r>
          </a:p>
        </p:txBody>
      </p:sp>
      <p:sp>
        <p:nvSpPr>
          <p:cNvPr id="7176" name="ZoneTexte 22"/>
          <p:cNvSpPr txBox="1">
            <a:spLocks noChangeArrowheads="1"/>
          </p:cNvSpPr>
          <p:nvPr/>
        </p:nvSpPr>
        <p:spPr bwMode="auto">
          <a:xfrm>
            <a:off x="2627313" y="1484313"/>
            <a:ext cx="1152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u="sng">
                <a:solidFill>
                  <a:srgbClr val="92D050"/>
                </a:solidFill>
                <a:latin typeface="Calibri" pitchFamily="34" charset="0"/>
              </a:rPr>
              <a:t>Auxerre</a:t>
            </a:r>
          </a:p>
        </p:txBody>
      </p:sp>
      <p:sp>
        <p:nvSpPr>
          <p:cNvPr id="7177" name="ZoneTexte 23"/>
          <p:cNvSpPr txBox="1">
            <a:spLocks noChangeArrowheads="1"/>
          </p:cNvSpPr>
          <p:nvPr/>
        </p:nvSpPr>
        <p:spPr bwMode="auto">
          <a:xfrm>
            <a:off x="4067175" y="1773238"/>
            <a:ext cx="1152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u="sng">
                <a:solidFill>
                  <a:srgbClr val="92D050"/>
                </a:solidFill>
                <a:latin typeface="Calibri" pitchFamily="34" charset="0"/>
              </a:rPr>
              <a:t>Tonnerre</a:t>
            </a:r>
          </a:p>
        </p:txBody>
      </p:sp>
      <p:sp>
        <p:nvSpPr>
          <p:cNvPr id="7178" name="ZoneTexte 24"/>
          <p:cNvSpPr txBox="1">
            <a:spLocks noChangeArrowheads="1"/>
          </p:cNvSpPr>
          <p:nvPr/>
        </p:nvSpPr>
        <p:spPr bwMode="auto">
          <a:xfrm>
            <a:off x="2700338" y="1052513"/>
            <a:ext cx="1150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u="sng">
                <a:solidFill>
                  <a:schemeClr val="bg1"/>
                </a:solidFill>
                <a:latin typeface="Calibri" pitchFamily="34" charset="0"/>
              </a:rPr>
              <a:t>Joigny</a:t>
            </a:r>
          </a:p>
        </p:txBody>
      </p:sp>
      <p:sp>
        <p:nvSpPr>
          <p:cNvPr id="7179" name="ZoneTexte 25"/>
          <p:cNvSpPr txBox="1">
            <a:spLocks noChangeArrowheads="1"/>
          </p:cNvSpPr>
          <p:nvPr/>
        </p:nvSpPr>
        <p:spPr bwMode="auto">
          <a:xfrm>
            <a:off x="2555875" y="2060575"/>
            <a:ext cx="1152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solidFill>
                  <a:srgbClr val="FF0000"/>
                </a:solidFill>
                <a:latin typeface="Calibri" pitchFamily="34" charset="0"/>
              </a:rPr>
              <a:t>Avallon</a:t>
            </a:r>
          </a:p>
        </p:txBody>
      </p:sp>
      <p:sp>
        <p:nvSpPr>
          <p:cNvPr id="7180" name="ZoneTexte 26"/>
          <p:cNvSpPr txBox="1">
            <a:spLocks noChangeArrowheads="1"/>
          </p:cNvSpPr>
          <p:nvPr/>
        </p:nvSpPr>
        <p:spPr bwMode="auto">
          <a:xfrm>
            <a:off x="1116013" y="3316288"/>
            <a:ext cx="1008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u="sng">
                <a:solidFill>
                  <a:srgbClr val="92D050"/>
                </a:solidFill>
                <a:latin typeface="Calibri" pitchFamily="34" charset="0"/>
              </a:rPr>
              <a:t>Nevers</a:t>
            </a:r>
          </a:p>
        </p:txBody>
      </p:sp>
      <p:sp>
        <p:nvSpPr>
          <p:cNvPr id="7181" name="ZoneTexte 29"/>
          <p:cNvSpPr txBox="1">
            <a:spLocks noChangeArrowheads="1"/>
          </p:cNvSpPr>
          <p:nvPr/>
        </p:nvSpPr>
        <p:spPr bwMode="auto">
          <a:xfrm>
            <a:off x="2124075" y="3500438"/>
            <a:ext cx="1008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u="sng">
                <a:solidFill>
                  <a:srgbClr val="92D050"/>
                </a:solidFill>
                <a:latin typeface="Calibri" pitchFamily="34" charset="0"/>
              </a:rPr>
              <a:t>Decize</a:t>
            </a:r>
          </a:p>
        </p:txBody>
      </p:sp>
      <p:sp>
        <p:nvSpPr>
          <p:cNvPr id="7182" name="ZoneTexte 30"/>
          <p:cNvSpPr txBox="1">
            <a:spLocks noChangeArrowheads="1"/>
          </p:cNvSpPr>
          <p:nvPr/>
        </p:nvSpPr>
        <p:spPr bwMode="auto">
          <a:xfrm>
            <a:off x="684213" y="2852738"/>
            <a:ext cx="1008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solidFill>
                  <a:srgbClr val="FF0000"/>
                </a:solidFill>
                <a:latin typeface="Calibri" pitchFamily="34" charset="0"/>
              </a:rPr>
              <a:t>Cosne</a:t>
            </a:r>
          </a:p>
        </p:txBody>
      </p:sp>
      <p:sp>
        <p:nvSpPr>
          <p:cNvPr id="7183" name="ZoneTexte 31"/>
          <p:cNvSpPr txBox="1">
            <a:spLocks noChangeArrowheads="1"/>
          </p:cNvSpPr>
          <p:nvPr/>
        </p:nvSpPr>
        <p:spPr bwMode="auto">
          <a:xfrm>
            <a:off x="1979613" y="2636838"/>
            <a:ext cx="1296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solidFill>
                  <a:srgbClr val="FF0000"/>
                </a:solidFill>
                <a:latin typeface="Calibri" pitchFamily="34" charset="0"/>
              </a:rPr>
              <a:t>Clamecy</a:t>
            </a:r>
          </a:p>
        </p:txBody>
      </p:sp>
      <p:sp>
        <p:nvSpPr>
          <p:cNvPr id="33" name="Ellipse 32"/>
          <p:cNvSpPr/>
          <p:nvPr/>
        </p:nvSpPr>
        <p:spPr>
          <a:xfrm>
            <a:off x="2124075" y="4076700"/>
            <a:ext cx="3455988" cy="22320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  <p:sp>
        <p:nvSpPr>
          <p:cNvPr id="7185" name="ZoneTexte 34"/>
          <p:cNvSpPr txBox="1">
            <a:spLocks noChangeArrowheads="1"/>
          </p:cNvSpPr>
          <p:nvPr/>
        </p:nvSpPr>
        <p:spPr bwMode="auto">
          <a:xfrm>
            <a:off x="3995738" y="4652963"/>
            <a:ext cx="1800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200">
                <a:solidFill>
                  <a:srgbClr val="002060"/>
                </a:solidFill>
                <a:latin typeface="Calibri" pitchFamily="34" charset="0"/>
              </a:rPr>
              <a:t>CHALON</a:t>
            </a:r>
          </a:p>
        </p:txBody>
      </p:sp>
      <p:sp>
        <p:nvSpPr>
          <p:cNvPr id="7186" name="ZoneTexte 35"/>
          <p:cNvSpPr txBox="1">
            <a:spLocks noChangeArrowheads="1"/>
          </p:cNvSpPr>
          <p:nvPr/>
        </p:nvSpPr>
        <p:spPr bwMode="auto">
          <a:xfrm>
            <a:off x="4284663" y="5661025"/>
            <a:ext cx="1150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u="sng">
                <a:latin typeface="Calibri" pitchFamily="34" charset="0"/>
              </a:rPr>
              <a:t>Mâcon</a:t>
            </a:r>
          </a:p>
        </p:txBody>
      </p:sp>
      <p:sp>
        <p:nvSpPr>
          <p:cNvPr id="7187" name="ZoneTexte 36"/>
          <p:cNvSpPr txBox="1">
            <a:spLocks noChangeArrowheads="1"/>
          </p:cNvSpPr>
          <p:nvPr/>
        </p:nvSpPr>
        <p:spPr bwMode="auto">
          <a:xfrm>
            <a:off x="2700338" y="4859338"/>
            <a:ext cx="1150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u="sng" dirty="0">
                <a:latin typeface="Calibri" pitchFamily="34" charset="0"/>
              </a:rPr>
              <a:t>Creusot</a:t>
            </a:r>
          </a:p>
        </p:txBody>
      </p:sp>
      <p:sp>
        <p:nvSpPr>
          <p:cNvPr id="7188" name="ZoneTexte 37"/>
          <p:cNvSpPr txBox="1">
            <a:spLocks noChangeArrowheads="1"/>
          </p:cNvSpPr>
          <p:nvPr/>
        </p:nvSpPr>
        <p:spPr bwMode="auto">
          <a:xfrm>
            <a:off x="3276600" y="5219700"/>
            <a:ext cx="1150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u="sng">
                <a:latin typeface="Calibri" pitchFamily="34" charset="0"/>
              </a:rPr>
              <a:t>Montceau</a:t>
            </a:r>
          </a:p>
        </p:txBody>
      </p:sp>
      <p:sp>
        <p:nvSpPr>
          <p:cNvPr id="7189" name="ZoneTexte 38"/>
          <p:cNvSpPr txBox="1">
            <a:spLocks noChangeArrowheads="1"/>
          </p:cNvSpPr>
          <p:nvPr/>
        </p:nvSpPr>
        <p:spPr bwMode="auto">
          <a:xfrm>
            <a:off x="2627313" y="4365625"/>
            <a:ext cx="1152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u="sng" dirty="0">
                <a:latin typeface="Calibri" pitchFamily="34" charset="0"/>
              </a:rPr>
              <a:t>Autun</a:t>
            </a:r>
          </a:p>
        </p:txBody>
      </p:sp>
      <p:sp>
        <p:nvSpPr>
          <p:cNvPr id="7190" name="ZoneTexte 39"/>
          <p:cNvSpPr txBox="1">
            <a:spLocks noChangeArrowheads="1"/>
          </p:cNvSpPr>
          <p:nvPr/>
        </p:nvSpPr>
        <p:spPr bwMode="auto">
          <a:xfrm>
            <a:off x="2555875" y="5589588"/>
            <a:ext cx="1152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u="sng" dirty="0">
                <a:latin typeface="Calibri" pitchFamily="34" charset="0"/>
              </a:rPr>
              <a:t>Paray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Scanner cérébral</a:t>
            </a: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14120" t="32445" r="57870" b="27780"/>
          <a:stretch>
            <a:fillRect/>
          </a:stretch>
        </p:blipFill>
        <p:spPr>
          <a:xfrm>
            <a:off x="1979613" y="1844675"/>
            <a:ext cx="5329237" cy="4162425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Conduite à tenir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smtClean="0"/>
              <a:t>NIHSS 17</a:t>
            </a:r>
          </a:p>
          <a:p>
            <a:pPr eaLnBrk="1" hangingPunct="1"/>
            <a:endParaRPr lang="fr-FR" smtClean="0"/>
          </a:p>
          <a:p>
            <a:pPr eaLnBrk="1" hangingPunct="1"/>
            <a:r>
              <a:rPr lang="fr-FR" smtClean="0"/>
              <a:t>3H30 du début des symptômes</a:t>
            </a:r>
          </a:p>
          <a:p>
            <a:pPr eaLnBrk="1" hangingPunct="1"/>
            <a:endParaRPr lang="fr-FR" smtClean="0"/>
          </a:p>
          <a:p>
            <a:pPr eaLnBrk="1" hangingPunct="1"/>
            <a:r>
              <a:rPr lang="fr-FR" smtClean="0"/>
              <a:t>Que faites vous 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Conduite à tenir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smtClean="0"/>
              <a:t>Décision de Fibrinolyse IV + thrombectomie</a:t>
            </a:r>
          </a:p>
          <a:p>
            <a:pPr eaLnBrk="1" hangingPunct="1"/>
            <a:r>
              <a:rPr lang="fr-FR" smtClean="0"/>
              <a:t>Fibrinolyse débutée au CH puis poursuivie pendant le transfert</a:t>
            </a:r>
          </a:p>
          <a:p>
            <a:pPr eaLnBrk="1" hangingPunct="1"/>
            <a:r>
              <a:rPr lang="fr-FR" smtClean="0"/>
              <a:t>Transfert par SAMU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30748" t="30867" r="30748" b="8664"/>
          <a:stretch>
            <a:fillRect/>
          </a:stretch>
        </p:blipFill>
        <p:spPr>
          <a:xfrm>
            <a:off x="0" y="620713"/>
            <a:ext cx="3168650" cy="2736850"/>
          </a:xfrm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 l="36029" t="35515" r="26172" b="13542"/>
          <a:stretch>
            <a:fillRect/>
          </a:stretch>
        </p:blipFill>
        <p:spPr bwMode="auto">
          <a:xfrm>
            <a:off x="4643438" y="333375"/>
            <a:ext cx="300513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 cstate="print"/>
          <a:srcRect l="42526" t="42090" r="20859" b="19531"/>
          <a:stretch>
            <a:fillRect/>
          </a:stretch>
        </p:blipFill>
        <p:spPr bwMode="auto">
          <a:xfrm>
            <a:off x="2411413" y="3716338"/>
            <a:ext cx="2808287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Evolution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smtClean="0"/>
              <a:t>Pas de geste complémentaire</a:t>
            </a:r>
          </a:p>
          <a:p>
            <a:pPr eaLnBrk="1" hangingPunct="1"/>
            <a:r>
              <a:rPr lang="fr-FR" smtClean="0"/>
              <a:t>NIHSS de sortie: 3 (dysarthrie et ataxie hémicorporelle droite)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smtClean="0"/>
              <a:t>Recanalisation et thrombolyse IV</a:t>
            </a:r>
          </a:p>
        </p:txBody>
      </p:sp>
      <p:sp>
        <p:nvSpPr>
          <p:cNvPr id="31747" name="Espace réservé du contenu 2"/>
          <p:cNvSpPr>
            <a:spLocks noGrp="1"/>
          </p:cNvSpPr>
          <p:nvPr>
            <p:ph idx="4294967295"/>
          </p:nvPr>
        </p:nvSpPr>
        <p:spPr>
          <a:xfrm>
            <a:off x="395288" y="1484313"/>
            <a:ext cx="8229600" cy="4525962"/>
          </a:xfrm>
        </p:spPr>
        <p:txBody>
          <a:bodyPr/>
          <a:lstStyle/>
          <a:p>
            <a:pPr eaLnBrk="1" hangingPunct="1"/>
            <a:r>
              <a:rPr lang="fr-FR" sz="2800" smtClean="0"/>
              <a:t>Non étudiée dans les essais randomisés</a:t>
            </a:r>
          </a:p>
          <a:p>
            <a:pPr eaLnBrk="1" hangingPunct="1"/>
            <a:r>
              <a:rPr lang="fr-FR" sz="2800" smtClean="0"/>
              <a:t>Données issues d’études non contrôlées:</a:t>
            </a:r>
          </a:p>
          <a:p>
            <a:pPr lvl="1" eaLnBrk="1" hangingPunct="1"/>
            <a:r>
              <a:rPr lang="fr-FR" smtClean="0"/>
              <a:t>Recanalisation dans &lt; 50% des cas</a:t>
            </a:r>
          </a:p>
          <a:p>
            <a:pPr lvl="1" eaLnBrk="1" hangingPunct="1"/>
            <a:endParaRPr lang="fr-FR" smtClean="0"/>
          </a:p>
          <a:p>
            <a:pPr eaLnBrk="1" hangingPunct="1"/>
            <a:r>
              <a:rPr lang="fr-FR" sz="2800" smtClean="0"/>
              <a:t>Taux de recanalisation dépend du site de l’occlusion:</a:t>
            </a:r>
          </a:p>
          <a:p>
            <a:pPr lvl="1" eaLnBrk="1" hangingPunct="1"/>
            <a:r>
              <a:rPr lang="fr-FR" sz="2000" smtClean="0"/>
              <a:t>8,7% si occlusion ACI</a:t>
            </a:r>
          </a:p>
          <a:p>
            <a:pPr lvl="1" eaLnBrk="1" hangingPunct="1"/>
            <a:r>
              <a:rPr lang="fr-FR" sz="2000" smtClean="0"/>
              <a:t>35,1 % si occlusion proximal de l’ACM </a:t>
            </a:r>
          </a:p>
          <a:p>
            <a:pPr lvl="1" eaLnBrk="1" hangingPunct="1"/>
            <a:r>
              <a:rPr lang="fr-FR" sz="2000" smtClean="0"/>
              <a:t>65,9% si occlusion distal de l’ACM</a:t>
            </a:r>
          </a:p>
          <a:p>
            <a:pPr lvl="1" eaLnBrk="1" hangingPunct="1"/>
            <a:endParaRPr lang="fr-FR" sz="2000" smtClean="0"/>
          </a:p>
          <a:p>
            <a:pPr eaLnBrk="1" hangingPunct="1"/>
            <a:r>
              <a:rPr lang="fr-FR" sz="2800" smtClean="0">
                <a:solidFill>
                  <a:srgbClr val="FF0000"/>
                </a:solidFill>
              </a:rPr>
              <a:t>Plus l’occlusion est proximale moins la recanalisation est obtenue</a:t>
            </a:r>
          </a:p>
          <a:p>
            <a:pPr lvl="1" eaLnBrk="1" hangingPunct="1">
              <a:buFont typeface="Arial" charset="0"/>
              <a:buNone/>
            </a:pPr>
            <a:endParaRPr lang="fr-FR" smtClean="0"/>
          </a:p>
          <a:p>
            <a:pPr lvl="1" eaLnBrk="1" hangingPunct="1">
              <a:buFont typeface="Arial" charset="0"/>
              <a:buNone/>
            </a:pPr>
            <a:endParaRPr lang="fr-FR" smtClean="0"/>
          </a:p>
          <a:p>
            <a:pPr lvl="3" eaLnBrk="1" hangingPunct="1">
              <a:buFont typeface="Arial" charset="0"/>
              <a:buNone/>
            </a:pPr>
            <a:endParaRPr lang="fr-FR" smtClean="0"/>
          </a:p>
        </p:txBody>
      </p:sp>
      <p:sp>
        <p:nvSpPr>
          <p:cNvPr id="31748" name="ZoneTexte 3"/>
          <p:cNvSpPr txBox="1">
            <a:spLocks noChangeArrowheads="1"/>
          </p:cNvSpPr>
          <p:nvPr/>
        </p:nvSpPr>
        <p:spPr bwMode="auto">
          <a:xfrm>
            <a:off x="4284663" y="3068638"/>
            <a:ext cx="3527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i="1"/>
              <a:t>Rha et Saver, Stroke 2007</a:t>
            </a:r>
          </a:p>
        </p:txBody>
      </p:sp>
      <p:sp>
        <p:nvSpPr>
          <p:cNvPr id="31749" name="ZoneTexte 4"/>
          <p:cNvSpPr txBox="1">
            <a:spLocks noChangeArrowheads="1"/>
          </p:cNvSpPr>
          <p:nvPr/>
        </p:nvSpPr>
        <p:spPr bwMode="auto">
          <a:xfrm>
            <a:off x="4356100" y="5148263"/>
            <a:ext cx="3600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i="1"/>
              <a:t>Mazighi et al, Réanimation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smtClean="0"/>
              <a:t>Recanalisation et thrombolyse</a:t>
            </a:r>
          </a:p>
        </p:txBody>
      </p:sp>
      <p:sp>
        <p:nvSpPr>
          <p:cNvPr id="32771" name="Espace réservé du contenu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Les patients avec occlusion ACI, ACM proximale et tronc basilaire sont de mauvais répondeurs à la thrombolyse IV</a:t>
            </a:r>
          </a:p>
          <a:p>
            <a:pPr eaLnBrk="1" hangingPunct="1"/>
            <a:r>
              <a:rPr lang="fr-FR" smtClean="0"/>
              <a:t>Pronostic fonctionnel et vital à 3 mois associé à l’obtention PRECOCE d’une recanalisation</a:t>
            </a:r>
          </a:p>
          <a:p>
            <a:pPr eaLnBrk="1" hangingPunct="1"/>
            <a:endParaRPr lang="fr-FR" smtClean="0"/>
          </a:p>
          <a:p>
            <a:pPr eaLnBrk="1" hangingPunct="1"/>
            <a:r>
              <a:rPr lang="fr-FR" smtClean="0"/>
              <a:t>Alternatives: Technique endovasculaire</a:t>
            </a:r>
          </a:p>
          <a:p>
            <a:pPr lvl="1" eaLnBrk="1" hangingPunct="1">
              <a:buFont typeface="Arial" charset="0"/>
              <a:buNone/>
            </a:pPr>
            <a:endParaRPr lang="fr-FR" smtClean="0"/>
          </a:p>
          <a:p>
            <a:pPr eaLnBrk="1" hangingPunct="1">
              <a:buFont typeface="Arial" charset="0"/>
              <a:buNone/>
            </a:pPr>
            <a:endParaRPr lang="fr-FR" smtClean="0"/>
          </a:p>
        </p:txBody>
      </p:sp>
      <p:sp>
        <p:nvSpPr>
          <p:cNvPr id="32772" name="ZoneTexte 3"/>
          <p:cNvSpPr txBox="1">
            <a:spLocks noChangeArrowheads="1"/>
          </p:cNvSpPr>
          <p:nvPr/>
        </p:nvSpPr>
        <p:spPr bwMode="auto">
          <a:xfrm>
            <a:off x="4500563" y="4292600"/>
            <a:ext cx="4248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i="1"/>
              <a:t>Rha et Saver, Stroke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Cas clinique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Patiente de 45 ans, pas d’antécédent, pas de traitement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Le 13/09/2012 à 21h30: alors qu’elle regarde la TV avec son mari, décrit une sensation de malaise sans PC suivie d’une hémiplégie droite et de trouble de l’élocution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Prise en charge par le SAMU qui constate le déficit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Arrive au SAU à 22h23:NIHSS 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Cas 1: scanner</a:t>
            </a:r>
          </a:p>
        </p:txBody>
      </p:sp>
      <p:pic>
        <p:nvPicPr>
          <p:cNvPr id="34819" name="Espace réservé du contenu 2"/>
          <p:cNvPicPr>
            <a:picLocks noGrp="1"/>
          </p:cNvPicPr>
          <p:nvPr>
            <p:ph idx="1"/>
          </p:nvPr>
        </p:nvPicPr>
        <p:blipFill>
          <a:blip r:embed="rId2" cstate="print"/>
          <a:srcRect l="36882" t="18134" r="33372" b="7085"/>
          <a:stretch>
            <a:fillRect/>
          </a:stretch>
        </p:blipFill>
        <p:spPr>
          <a:xfrm>
            <a:off x="395288" y="1196975"/>
            <a:ext cx="2305050" cy="2808288"/>
          </a:xfrm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 l="37013" t="18904" r="33846" b="17392"/>
          <a:stretch>
            <a:fillRect/>
          </a:stretch>
        </p:blipFill>
        <p:spPr bwMode="auto">
          <a:xfrm>
            <a:off x="2771775" y="1196975"/>
            <a:ext cx="261778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print"/>
          <a:srcRect l="41936" t="21698" r="24400" b="17392"/>
          <a:stretch>
            <a:fillRect/>
          </a:stretch>
        </p:blipFill>
        <p:spPr bwMode="auto">
          <a:xfrm>
            <a:off x="5435600" y="1196975"/>
            <a:ext cx="275907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5" cstate="print"/>
          <a:srcRect l="38194" t="20308" r="38177" b="26482"/>
          <a:stretch>
            <a:fillRect/>
          </a:stretch>
        </p:blipFill>
        <p:spPr bwMode="auto">
          <a:xfrm>
            <a:off x="323850" y="4149725"/>
            <a:ext cx="2735263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276600" y="4652963"/>
            <a:ext cx="5399088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Scanner sans injection: pas de signe précoce</a:t>
            </a:r>
          </a:p>
          <a:p>
            <a:pPr>
              <a:spcBef>
                <a:spcPct val="50000"/>
              </a:spcBef>
            </a:pPr>
            <a:r>
              <a:rPr lang="fr-FR"/>
              <a:t>Angioscanner: Oblitération de la terminaison carotidienne G s’étendant sur le segment M1 de l’artère sylvienne 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Conduite à tenir ?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smtClean="0"/>
              <a:t>Hospitalisation en USINV</a:t>
            </a:r>
          </a:p>
          <a:p>
            <a:pPr eaLnBrk="1" hangingPunct="1"/>
            <a:r>
              <a:rPr lang="fr-FR" smtClean="0"/>
              <a:t>Décision thérapeutique à ce stade 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oneTexte 7"/>
          <p:cNvSpPr txBox="1">
            <a:spLocks noChangeArrowheads="1"/>
          </p:cNvSpPr>
          <p:nvPr/>
        </p:nvSpPr>
        <p:spPr bwMode="auto">
          <a:xfrm>
            <a:off x="1381125" y="-26988"/>
            <a:ext cx="7510463" cy="120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b="1">
                <a:latin typeface="Calibri" pitchFamily="34" charset="0"/>
              </a:rPr>
              <a:t>CRÉATION ALERTE, </a:t>
            </a:r>
          </a:p>
          <a:p>
            <a:pPr algn="ctr"/>
            <a:r>
              <a:rPr lang="fr-FR" sz="2400" b="1">
                <a:latin typeface="Calibri" pitchFamily="34" charset="0"/>
              </a:rPr>
              <a:t>CONDITIONNEMENT PRÉHOSPITALIER ET TRANSFERT VERS CENTRE HOSPITALIER  DE PROXIMITÉ</a:t>
            </a:r>
          </a:p>
        </p:txBody>
      </p:sp>
      <p:sp>
        <p:nvSpPr>
          <p:cNvPr id="8195" name="ZoneTexte 8"/>
          <p:cNvSpPr txBox="1">
            <a:spLocks noChangeArrowheads="1"/>
          </p:cNvSpPr>
          <p:nvPr/>
        </p:nvSpPr>
        <p:spPr bwMode="auto">
          <a:xfrm>
            <a:off x="0" y="0"/>
            <a:ext cx="12636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>
                <a:latin typeface="Calibri" pitchFamily="34" charset="0"/>
              </a:rPr>
              <a:t>ETAPE I:</a:t>
            </a:r>
          </a:p>
        </p:txBody>
      </p:sp>
      <p:sp>
        <p:nvSpPr>
          <p:cNvPr id="8196" name="ZoneTexte 9"/>
          <p:cNvSpPr txBox="1">
            <a:spLocks noChangeArrowheads="1"/>
          </p:cNvSpPr>
          <p:nvPr/>
        </p:nvSpPr>
        <p:spPr bwMode="auto">
          <a:xfrm>
            <a:off x="1182688" y="1484313"/>
            <a:ext cx="67135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latin typeface="Calibri" pitchFamily="34" charset="0"/>
              </a:rPr>
              <a:t>Appel CENTRE 15 </a:t>
            </a:r>
          </a:p>
          <a:p>
            <a:pPr algn="ctr"/>
            <a:r>
              <a:rPr lang="fr-FR" sz="2000">
                <a:latin typeface="Calibri" pitchFamily="34" charset="0"/>
              </a:rPr>
              <a:t>si déficit neurologique &lt; 6 h</a:t>
            </a:r>
          </a:p>
        </p:txBody>
      </p:sp>
      <p:sp>
        <p:nvSpPr>
          <p:cNvPr id="8197" name="ZoneTexte 10"/>
          <p:cNvSpPr txBox="1">
            <a:spLocks noChangeArrowheads="1"/>
          </p:cNvSpPr>
          <p:nvPr/>
        </p:nvSpPr>
        <p:spPr bwMode="auto">
          <a:xfrm>
            <a:off x="2312988" y="2276475"/>
            <a:ext cx="45862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latin typeface="Calibri" pitchFamily="34" charset="0"/>
              </a:rPr>
              <a:t>Médecin régulateur</a:t>
            </a:r>
          </a:p>
          <a:p>
            <a:pPr algn="ctr"/>
            <a:r>
              <a:rPr lang="fr-FR">
                <a:latin typeface="Calibri" pitchFamily="34" charset="0"/>
                <a:sym typeface="Wingdings" pitchFamily="2" charset="2"/>
              </a:rPr>
              <a:t> CREATION ALERTE AVC</a:t>
            </a:r>
            <a:endParaRPr lang="fr-FR">
              <a:latin typeface="Calibri" pitchFamily="34" charset="0"/>
            </a:endParaRPr>
          </a:p>
        </p:txBody>
      </p:sp>
      <p:sp>
        <p:nvSpPr>
          <p:cNvPr id="8198" name="ZoneTexte 12"/>
          <p:cNvSpPr txBox="1">
            <a:spLocks noChangeArrowheads="1"/>
          </p:cNvSpPr>
          <p:nvPr/>
        </p:nvSpPr>
        <p:spPr bwMode="auto">
          <a:xfrm>
            <a:off x="317500" y="3573463"/>
            <a:ext cx="325755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fr-FR" sz="1600" b="1">
                <a:solidFill>
                  <a:srgbClr val="FF0000"/>
                </a:solidFill>
                <a:latin typeface="Calibri" pitchFamily="34" charset="0"/>
              </a:rPr>
              <a:t>Informations à recenser :</a:t>
            </a:r>
          </a:p>
          <a:p>
            <a:pPr marL="342900" indent="-342900">
              <a:buFontTx/>
              <a:buAutoNum type="arabicParenR"/>
            </a:pPr>
            <a:r>
              <a:rPr lang="fr-FR" sz="1600">
                <a:latin typeface="Calibri" pitchFamily="34" charset="0"/>
              </a:rPr>
              <a:t>Heure de début des troubles </a:t>
            </a:r>
          </a:p>
          <a:p>
            <a:pPr marL="342900" indent="-342900">
              <a:buFontTx/>
              <a:buAutoNum type="arabicParenR"/>
            </a:pPr>
            <a:r>
              <a:rPr lang="fr-FR" sz="1600">
                <a:latin typeface="Calibri" pitchFamily="34" charset="0"/>
              </a:rPr>
              <a:t>Elements cliniques pertinents :</a:t>
            </a:r>
          </a:p>
          <a:p>
            <a:pPr marL="800100" lvl="1" indent="-342900">
              <a:buFontTx/>
              <a:buAutoNum type="arabicParenR"/>
            </a:pPr>
            <a:r>
              <a:rPr lang="fr-FR" sz="1600">
                <a:latin typeface="Calibri" pitchFamily="34" charset="0"/>
              </a:rPr>
              <a:t>Antécédents</a:t>
            </a:r>
          </a:p>
          <a:p>
            <a:pPr marL="800100" lvl="1" indent="-342900">
              <a:buFontTx/>
              <a:buAutoNum type="arabicParenR"/>
            </a:pPr>
            <a:r>
              <a:rPr lang="fr-FR" sz="1600">
                <a:latin typeface="Calibri" pitchFamily="34" charset="0"/>
              </a:rPr>
              <a:t>Traitements (anticoagulant?)  </a:t>
            </a:r>
          </a:p>
          <a:p>
            <a:pPr marL="800100" lvl="1" indent="-342900">
              <a:buFontTx/>
              <a:buAutoNum type="arabicParenR"/>
            </a:pPr>
            <a:r>
              <a:rPr lang="fr-FR" sz="1600">
                <a:latin typeface="Calibri" pitchFamily="34" charset="0"/>
              </a:rPr>
              <a:t>Signes déficitaires</a:t>
            </a:r>
          </a:p>
          <a:p>
            <a:pPr marL="800100" lvl="1" indent="-342900">
              <a:buFontTx/>
              <a:buAutoNum type="arabicParenR"/>
            </a:pPr>
            <a:r>
              <a:rPr lang="fr-FR" sz="1600">
                <a:latin typeface="Calibri" pitchFamily="34" charset="0"/>
              </a:rPr>
              <a:t>Signes de détresse vitale</a:t>
            </a:r>
          </a:p>
        </p:txBody>
      </p:sp>
      <p:sp>
        <p:nvSpPr>
          <p:cNvPr id="8199" name="ZoneTexte 13"/>
          <p:cNvSpPr txBox="1">
            <a:spLocks noChangeArrowheads="1"/>
          </p:cNvSpPr>
          <p:nvPr/>
        </p:nvSpPr>
        <p:spPr bwMode="auto">
          <a:xfrm>
            <a:off x="3376613" y="3573463"/>
            <a:ext cx="2592387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fr-FR" sz="1600" b="1">
                <a:solidFill>
                  <a:srgbClr val="FF0000"/>
                </a:solidFill>
                <a:latin typeface="Calibri" pitchFamily="34" charset="0"/>
              </a:rPr>
              <a:t>Personnes à prévenir :</a:t>
            </a:r>
          </a:p>
          <a:p>
            <a:pPr marL="342900" indent="-342900">
              <a:buFontTx/>
              <a:buAutoNum type="arabicParenR"/>
            </a:pPr>
            <a:r>
              <a:rPr lang="fr-FR" sz="1600">
                <a:latin typeface="Calibri" pitchFamily="34" charset="0"/>
              </a:rPr>
              <a:t>Service de radiologie du CH de proximité</a:t>
            </a:r>
          </a:p>
          <a:p>
            <a:pPr marL="342900" indent="-342900">
              <a:buFontTx/>
              <a:buAutoNum type="arabicParenR"/>
            </a:pPr>
            <a:r>
              <a:rPr lang="fr-FR" sz="1600">
                <a:latin typeface="Calibri" pitchFamily="34" charset="0"/>
              </a:rPr>
              <a:t>Médecin urgentiste receveur</a:t>
            </a:r>
          </a:p>
          <a:p>
            <a:pPr marL="342900" indent="-342900">
              <a:buFontTx/>
              <a:buAutoNum type="arabicParenR"/>
            </a:pPr>
            <a:r>
              <a:rPr lang="fr-FR" sz="1600">
                <a:latin typeface="Calibri" pitchFamily="34" charset="0"/>
              </a:rPr>
              <a:t>Neurologue d’astreinte</a:t>
            </a:r>
          </a:p>
          <a:p>
            <a:pPr marL="342900" indent="-342900">
              <a:buFontTx/>
              <a:buAutoNum type="arabicParenR"/>
            </a:pPr>
            <a:endParaRPr lang="fr-FR">
              <a:latin typeface="Calibri" pitchFamily="34" charset="0"/>
            </a:endParaRPr>
          </a:p>
        </p:txBody>
      </p:sp>
      <p:sp>
        <p:nvSpPr>
          <p:cNvPr id="8200" name="ZoneTexte 14"/>
          <p:cNvSpPr txBox="1">
            <a:spLocks noChangeArrowheads="1"/>
          </p:cNvSpPr>
          <p:nvPr/>
        </p:nvSpPr>
        <p:spPr bwMode="auto">
          <a:xfrm>
            <a:off x="982663" y="5516563"/>
            <a:ext cx="34559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/>
            <a:r>
              <a:rPr lang="fr-FR" sz="1600">
                <a:latin typeface="Calibri" pitchFamily="34" charset="0"/>
              </a:rPr>
              <a:t>Alerte AVC Saone et Loire : </a:t>
            </a:r>
          </a:p>
          <a:p>
            <a:pPr lvl="2"/>
            <a:r>
              <a:rPr lang="fr-FR" sz="1600">
                <a:latin typeface="Calibri" pitchFamily="34" charset="0"/>
              </a:rPr>
              <a:t>06 20 99 28 56 </a:t>
            </a:r>
          </a:p>
          <a:p>
            <a:pPr lvl="2"/>
            <a:r>
              <a:rPr lang="fr-FR" sz="1600">
                <a:latin typeface="Calibri" pitchFamily="34" charset="0"/>
              </a:rPr>
              <a:t>03 85 91 00 86</a:t>
            </a:r>
          </a:p>
          <a:p>
            <a:endParaRPr lang="fr-FR">
              <a:latin typeface="Calibri" pitchFamily="34" charset="0"/>
            </a:endParaRPr>
          </a:p>
        </p:txBody>
      </p:sp>
      <p:sp>
        <p:nvSpPr>
          <p:cNvPr id="8201" name="ZoneTexte 15"/>
          <p:cNvSpPr txBox="1">
            <a:spLocks noChangeArrowheads="1"/>
          </p:cNvSpPr>
          <p:nvPr/>
        </p:nvSpPr>
        <p:spPr bwMode="auto">
          <a:xfrm>
            <a:off x="4371975" y="5516563"/>
            <a:ext cx="30591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/>
            <a:r>
              <a:rPr lang="fr-FR" sz="1600">
                <a:latin typeface="Calibri" pitchFamily="34" charset="0"/>
              </a:rPr>
              <a:t>Alerte AVC Côte d’Or, </a:t>
            </a:r>
          </a:p>
          <a:p>
            <a:pPr marL="0" lvl="2"/>
            <a:r>
              <a:rPr lang="fr-FR" sz="1600">
                <a:latin typeface="Calibri" pitchFamily="34" charset="0"/>
              </a:rPr>
              <a:t>Nievre, Yonne : </a:t>
            </a:r>
          </a:p>
          <a:p>
            <a:pPr marL="0" lvl="2"/>
            <a:r>
              <a:rPr lang="fr-FR" sz="1600">
                <a:latin typeface="Calibri" pitchFamily="34" charset="0"/>
              </a:rPr>
              <a:t>06 08 93 60 08 </a:t>
            </a:r>
          </a:p>
          <a:p>
            <a:pPr marL="0" lvl="2"/>
            <a:r>
              <a:rPr lang="fr-FR" sz="1600">
                <a:latin typeface="Calibri" pitchFamily="34" charset="0"/>
              </a:rPr>
              <a:t>03 80 29 59 32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299200" y="3573463"/>
            <a:ext cx="2844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rgbClr val="FF0000"/>
                </a:solidFill>
                <a:latin typeface="+mn-lt"/>
              </a:rPr>
              <a:t>Choix du transport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dirty="0">
              <a:latin typeface="+mn-lt"/>
            </a:endParaRPr>
          </a:p>
        </p:txBody>
      </p:sp>
      <p:sp>
        <p:nvSpPr>
          <p:cNvPr id="18" name="Flèche gauche 17"/>
          <p:cNvSpPr/>
          <p:nvPr/>
        </p:nvSpPr>
        <p:spPr>
          <a:xfrm rot="19783736">
            <a:off x="2409825" y="3165475"/>
            <a:ext cx="1196975" cy="198438"/>
          </a:xfrm>
          <a:prstGeom prst="leftArrow">
            <a:avLst>
              <a:gd name="adj1" fmla="val 50000"/>
              <a:gd name="adj2" fmla="val 697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" name="Flèche gauche 18"/>
          <p:cNvSpPr/>
          <p:nvPr/>
        </p:nvSpPr>
        <p:spPr>
          <a:xfrm rot="12399173">
            <a:off x="5680075" y="3060700"/>
            <a:ext cx="1195388" cy="198438"/>
          </a:xfrm>
          <a:prstGeom prst="leftArrow">
            <a:avLst>
              <a:gd name="adj1" fmla="val 50000"/>
              <a:gd name="adj2" fmla="val 697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" name="Flèche gauche 19"/>
          <p:cNvSpPr/>
          <p:nvPr/>
        </p:nvSpPr>
        <p:spPr>
          <a:xfrm rot="16200000">
            <a:off x="4271963" y="3157537"/>
            <a:ext cx="649288" cy="182563"/>
          </a:xfrm>
          <a:prstGeom prst="leftArrow">
            <a:avLst>
              <a:gd name="adj1" fmla="val 50000"/>
              <a:gd name="adj2" fmla="val 697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" name="Flèche gauche 21"/>
          <p:cNvSpPr/>
          <p:nvPr/>
        </p:nvSpPr>
        <p:spPr>
          <a:xfrm rot="19155961">
            <a:off x="3529013" y="5286375"/>
            <a:ext cx="596900" cy="85725"/>
          </a:xfrm>
          <a:prstGeom prst="leftArrow">
            <a:avLst>
              <a:gd name="adj1" fmla="val 50000"/>
              <a:gd name="adj2" fmla="val 697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3" name="Flèche gauche 22"/>
          <p:cNvSpPr/>
          <p:nvPr/>
        </p:nvSpPr>
        <p:spPr>
          <a:xfrm rot="13261200">
            <a:off x="4989513" y="5287963"/>
            <a:ext cx="598487" cy="85725"/>
          </a:xfrm>
          <a:prstGeom prst="leftArrow">
            <a:avLst>
              <a:gd name="adj1" fmla="val 50000"/>
              <a:gd name="adj2" fmla="val 697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Flèche gauche 15"/>
          <p:cNvSpPr/>
          <p:nvPr/>
        </p:nvSpPr>
        <p:spPr>
          <a:xfrm rot="16200000" flipV="1">
            <a:off x="6960394" y="3998119"/>
            <a:ext cx="338138" cy="63500"/>
          </a:xfrm>
          <a:prstGeom prst="leftArrow">
            <a:avLst>
              <a:gd name="adj1" fmla="val 50000"/>
              <a:gd name="adj2" fmla="val 697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209" name="ZoneTexte 23"/>
          <p:cNvSpPr txBox="1">
            <a:spLocks noChangeArrowheads="1"/>
          </p:cNvSpPr>
          <p:nvPr/>
        </p:nvSpPr>
        <p:spPr bwMode="auto">
          <a:xfrm>
            <a:off x="6432550" y="4170363"/>
            <a:ext cx="2527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latin typeface="Calibri" pitchFamily="34" charset="0"/>
              </a:rPr>
              <a:t>Détresse vitale?</a:t>
            </a:r>
          </a:p>
        </p:txBody>
      </p:sp>
      <p:sp>
        <p:nvSpPr>
          <p:cNvPr id="25" name="Flèche gauche 24"/>
          <p:cNvSpPr/>
          <p:nvPr/>
        </p:nvSpPr>
        <p:spPr>
          <a:xfrm rot="17757180" flipV="1">
            <a:off x="6560344" y="4647406"/>
            <a:ext cx="339725" cy="61913"/>
          </a:xfrm>
          <a:prstGeom prst="leftArrow">
            <a:avLst>
              <a:gd name="adj1" fmla="val 50000"/>
              <a:gd name="adj2" fmla="val 697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211" name="ZoneTexte 25"/>
          <p:cNvSpPr txBox="1">
            <a:spLocks noChangeArrowheads="1"/>
          </p:cNvSpPr>
          <p:nvPr/>
        </p:nvSpPr>
        <p:spPr bwMode="auto">
          <a:xfrm>
            <a:off x="6234113" y="4797425"/>
            <a:ext cx="9302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latin typeface="Calibri" pitchFamily="34" charset="0"/>
              </a:rPr>
              <a:t>NON</a:t>
            </a:r>
          </a:p>
        </p:txBody>
      </p:sp>
      <p:sp>
        <p:nvSpPr>
          <p:cNvPr id="27" name="Flèche gauche 26"/>
          <p:cNvSpPr/>
          <p:nvPr/>
        </p:nvSpPr>
        <p:spPr>
          <a:xfrm rot="16200000" flipV="1">
            <a:off x="6430962" y="5292726"/>
            <a:ext cx="339725" cy="63500"/>
          </a:xfrm>
          <a:prstGeom prst="leftArrow">
            <a:avLst>
              <a:gd name="adj1" fmla="val 50000"/>
              <a:gd name="adj2" fmla="val 697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213" name="ZoneTexte 27"/>
          <p:cNvSpPr txBox="1">
            <a:spLocks noChangeArrowheads="1"/>
          </p:cNvSpPr>
          <p:nvPr/>
        </p:nvSpPr>
        <p:spPr bwMode="auto">
          <a:xfrm>
            <a:off x="6234113" y="5445125"/>
            <a:ext cx="11953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latin typeface="Calibri" pitchFamily="34" charset="0"/>
              </a:rPr>
              <a:t>Vecteur de transport le plus rapide</a:t>
            </a:r>
          </a:p>
        </p:txBody>
      </p:sp>
      <p:sp>
        <p:nvSpPr>
          <p:cNvPr id="29" name="Flèche gauche 28"/>
          <p:cNvSpPr/>
          <p:nvPr/>
        </p:nvSpPr>
        <p:spPr>
          <a:xfrm rot="15421164" flipV="1">
            <a:off x="7296944" y="4671219"/>
            <a:ext cx="339725" cy="61913"/>
          </a:xfrm>
          <a:prstGeom prst="leftArrow">
            <a:avLst>
              <a:gd name="adj1" fmla="val 50000"/>
              <a:gd name="adj2" fmla="val 697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215" name="ZoneTexte 29"/>
          <p:cNvSpPr txBox="1">
            <a:spLocks noChangeArrowheads="1"/>
          </p:cNvSpPr>
          <p:nvPr/>
        </p:nvSpPr>
        <p:spPr bwMode="auto">
          <a:xfrm>
            <a:off x="7362825" y="4797425"/>
            <a:ext cx="7318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latin typeface="Calibri" pitchFamily="34" charset="0"/>
              </a:rPr>
              <a:t>OUI</a:t>
            </a:r>
          </a:p>
        </p:txBody>
      </p:sp>
      <p:sp>
        <p:nvSpPr>
          <p:cNvPr id="31" name="Flèche gauche 30"/>
          <p:cNvSpPr/>
          <p:nvPr/>
        </p:nvSpPr>
        <p:spPr>
          <a:xfrm rot="16200000" flipV="1">
            <a:off x="7492206" y="5295107"/>
            <a:ext cx="338137" cy="63500"/>
          </a:xfrm>
          <a:prstGeom prst="leftArrow">
            <a:avLst>
              <a:gd name="adj1" fmla="val 50000"/>
              <a:gd name="adj2" fmla="val 697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217" name="ZoneTexte 31"/>
          <p:cNvSpPr txBox="1">
            <a:spLocks noChangeArrowheads="1"/>
          </p:cNvSpPr>
          <p:nvPr/>
        </p:nvSpPr>
        <p:spPr bwMode="auto">
          <a:xfrm>
            <a:off x="7496175" y="5445125"/>
            <a:ext cx="13954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latin typeface="Calibri" pitchFamily="34" charset="0"/>
              </a:rPr>
              <a:t>Transport SMUR</a:t>
            </a:r>
          </a:p>
        </p:txBody>
      </p:sp>
      <p:sp>
        <p:nvSpPr>
          <p:cNvPr id="8218" name="ZoneTexte 32"/>
          <p:cNvSpPr txBox="1">
            <a:spLocks noChangeArrowheads="1"/>
          </p:cNvSpPr>
          <p:nvPr/>
        </p:nvSpPr>
        <p:spPr bwMode="auto">
          <a:xfrm>
            <a:off x="7577138" y="5876925"/>
            <a:ext cx="19145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fr-FR" sz="1400">
                <a:latin typeface="Calibri" pitchFamily="34" charset="0"/>
              </a:rPr>
              <a:t>Prise constantes</a:t>
            </a:r>
          </a:p>
          <a:p>
            <a:pPr marL="342900" indent="-342900">
              <a:buFontTx/>
              <a:buAutoNum type="arabicParenR"/>
            </a:pPr>
            <a:r>
              <a:rPr lang="fr-FR" sz="1400">
                <a:latin typeface="Calibri" pitchFamily="34" charset="0"/>
              </a:rPr>
              <a:t>Pose d’1 VVP</a:t>
            </a:r>
          </a:p>
          <a:p>
            <a:pPr marL="342900" indent="-342900">
              <a:buFontTx/>
              <a:buAutoNum type="arabicParenR"/>
            </a:pPr>
            <a:r>
              <a:rPr lang="fr-FR" sz="1400">
                <a:latin typeface="Calibri" pitchFamily="34" charset="0"/>
              </a:rPr>
              <a:t>Piquer bilan bio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Evolution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smtClean="0"/>
              <a:t>A 23H réaggravation clinique avec</a:t>
            </a:r>
          </a:p>
          <a:p>
            <a:pPr lvl="1" eaLnBrk="1" hangingPunct="1"/>
            <a:r>
              <a:rPr lang="fr-FR" smtClean="0"/>
              <a:t>Aphasie à type de jargon</a:t>
            </a:r>
          </a:p>
          <a:p>
            <a:pPr lvl="1" eaLnBrk="1" hangingPunct="1"/>
            <a:r>
              <a:rPr lang="fr-FR" smtClean="0"/>
              <a:t>Comprend les ordres simples</a:t>
            </a:r>
          </a:p>
          <a:p>
            <a:pPr lvl="1" eaLnBrk="1" hangingPunct="1"/>
            <a:r>
              <a:rPr lang="fr-FR" smtClean="0"/>
              <a:t>PFc droite</a:t>
            </a:r>
          </a:p>
          <a:p>
            <a:pPr lvl="1" eaLnBrk="1" hangingPunct="1"/>
            <a:r>
              <a:rPr lang="fr-FR" smtClean="0"/>
              <a:t>Chute du MSD au Barré</a:t>
            </a:r>
          </a:p>
          <a:p>
            <a:pPr lvl="1" eaLnBrk="1" hangingPunct="1"/>
            <a:r>
              <a:rPr lang="fr-FR" smtClean="0"/>
              <a:t>Extinction sensitive hémicorps droite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Score NIHSS ?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smtClean="0"/>
              <a:t>NIHSS 10</a:t>
            </a:r>
          </a:p>
          <a:p>
            <a:pPr lvl="1" eaLnBrk="1" hangingPunct="1"/>
            <a:r>
              <a:rPr lang="fr-FR" smtClean="0"/>
              <a:t>Reponse au 2 questions: 2</a:t>
            </a:r>
          </a:p>
          <a:p>
            <a:pPr lvl="1" eaLnBrk="1" hangingPunct="1"/>
            <a:r>
              <a:rPr lang="fr-FR" smtClean="0"/>
              <a:t>PFc: 2</a:t>
            </a:r>
          </a:p>
          <a:p>
            <a:pPr lvl="1" eaLnBrk="1" hangingPunct="1"/>
            <a:r>
              <a:rPr lang="fr-FR" smtClean="0"/>
              <a:t>MSD: 1</a:t>
            </a:r>
          </a:p>
          <a:p>
            <a:pPr lvl="1" eaLnBrk="1" hangingPunct="1"/>
            <a:r>
              <a:rPr lang="fr-FR" smtClean="0"/>
              <a:t>Langage: 2</a:t>
            </a:r>
          </a:p>
          <a:p>
            <a:pPr lvl="1" eaLnBrk="1" hangingPunct="1"/>
            <a:r>
              <a:rPr lang="fr-FR" smtClean="0"/>
              <a:t>Dysarthrie: 2</a:t>
            </a:r>
          </a:p>
          <a:p>
            <a:pPr lvl="1" eaLnBrk="1" hangingPunct="1"/>
            <a:r>
              <a:rPr lang="fr-FR" smtClean="0"/>
              <a:t>Extinction sensitive: 1</a:t>
            </a:r>
          </a:p>
          <a:p>
            <a:pPr lvl="1" eaLnBrk="1" hangingPunct="1"/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Conduite à tenir?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smtClean="0"/>
              <a:t>Contrôle des constantes</a:t>
            </a:r>
          </a:p>
          <a:p>
            <a:pPr lvl="1" eaLnBrk="1" hangingPunct="1"/>
            <a:r>
              <a:rPr lang="fr-FR" smtClean="0"/>
              <a:t>TA: 15/9</a:t>
            </a:r>
          </a:p>
          <a:p>
            <a:pPr eaLnBrk="1" hangingPunct="1"/>
            <a:r>
              <a:rPr lang="fr-FR" smtClean="0"/>
              <a:t>Traitement de revascularisation?</a:t>
            </a:r>
          </a:p>
          <a:p>
            <a:pPr lvl="1" eaLnBrk="1" hangingPunct="1"/>
            <a:r>
              <a:rPr lang="fr-FR" smtClean="0"/>
              <a:t>Oui</a:t>
            </a:r>
          </a:p>
          <a:p>
            <a:pPr lvl="1" eaLnBrk="1" hangingPunct="1"/>
            <a:r>
              <a:rPr lang="fr-FR" smtClean="0"/>
              <a:t>Ici décision d’un traitement combiné par fibrinolyse IV et thrombectomie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Evolution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smtClean="0"/>
              <a:t>A J1: score NIHSS 0</a:t>
            </a:r>
          </a:p>
          <a:p>
            <a:pPr eaLnBrk="1" hangingPunct="1"/>
            <a:endParaRPr lang="fr-FR" smtClean="0"/>
          </a:p>
          <a:p>
            <a:pPr eaLnBrk="1" hangingPunct="1"/>
            <a:r>
              <a:rPr lang="fr-FR" smtClean="0"/>
              <a:t>TDM de contrôle:</a:t>
            </a:r>
          </a:p>
          <a:p>
            <a:pPr lvl="1" eaLnBrk="1" hangingPunct="1"/>
            <a:r>
              <a:rPr lang="fr-FR" smtClean="0"/>
              <a:t>normal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 l="29538" t="29482" r="30595" b="8878"/>
          <a:stretch>
            <a:fillRect/>
          </a:stretch>
        </p:blipFill>
        <p:spPr bwMode="auto">
          <a:xfrm>
            <a:off x="4302125" y="2420938"/>
            <a:ext cx="47339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Cas clinique</a:t>
            </a:r>
          </a:p>
        </p:txBody>
      </p:sp>
      <p:sp>
        <p:nvSpPr>
          <p:cNvPr id="4096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mtClean="0"/>
              <a:t>Patient de 72 ans.</a:t>
            </a:r>
          </a:p>
          <a:p>
            <a:pPr eaLnBrk="1" hangingPunct="1"/>
            <a:r>
              <a:rPr lang="fr-FR" smtClean="0"/>
              <a:t>Atcd:</a:t>
            </a:r>
          </a:p>
          <a:p>
            <a:pPr lvl="1" eaLnBrk="1" hangingPunct="1"/>
            <a:r>
              <a:rPr lang="fr-FR" smtClean="0"/>
              <a:t>Quadruple pontage aorto-coronarien en 95</a:t>
            </a:r>
          </a:p>
          <a:p>
            <a:pPr lvl="1" eaLnBrk="1" hangingPunct="1"/>
            <a:r>
              <a:rPr lang="fr-FR" smtClean="0"/>
              <a:t>HTA, dyslipidémie</a:t>
            </a:r>
          </a:p>
          <a:p>
            <a:pPr lvl="1" eaLnBrk="1" hangingPunct="1"/>
            <a:r>
              <a:rPr lang="fr-FR" smtClean="0"/>
              <a:t>Aucun traitement (mauvaise compliance)</a:t>
            </a:r>
          </a:p>
          <a:p>
            <a:pPr eaLnBrk="1" hangingPunct="1"/>
            <a:r>
              <a:rPr lang="fr-FR" smtClean="0"/>
              <a:t>HDLM:</a:t>
            </a:r>
          </a:p>
          <a:p>
            <a:pPr lvl="1" eaLnBrk="1" hangingPunct="1"/>
            <a:r>
              <a:rPr lang="fr-FR" smtClean="0"/>
              <a:t>Le 11/09: hospitalisé en cardiologie à Fontaine pour décompensation cardiaque G sur flutter auriculaire.</a:t>
            </a:r>
          </a:p>
          <a:p>
            <a:pPr lvl="1" eaLnBrk="1" hangingPunct="1"/>
            <a:r>
              <a:rPr lang="fr-FR" smtClean="0"/>
              <a:t>Introduction de Xarelto le 11/09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Cas 2</a:t>
            </a:r>
          </a:p>
        </p:txBody>
      </p:sp>
      <p:sp>
        <p:nvSpPr>
          <p:cNvPr id="4198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Le 12/09 à 11H, hémiplégie gauche brutale</a:t>
            </a:r>
          </a:p>
          <a:p>
            <a:pPr eaLnBrk="1" hangingPunct="1"/>
            <a:r>
              <a:rPr lang="fr-FR" smtClean="0"/>
              <a:t>Transfert CHU </a:t>
            </a:r>
          </a:p>
          <a:p>
            <a:pPr eaLnBrk="1" hangingPunct="1"/>
            <a:r>
              <a:rPr lang="fr-FR" smtClean="0"/>
              <a:t>Score NIHSS 26 à l’arrivée avec </a:t>
            </a:r>
          </a:p>
          <a:p>
            <a:pPr lvl="1" eaLnBrk="1" hangingPunct="1"/>
            <a:r>
              <a:rPr lang="fr-FR" smtClean="0"/>
              <a:t>Somnolence</a:t>
            </a:r>
          </a:p>
          <a:p>
            <a:pPr lvl="1" eaLnBrk="1" hangingPunct="1"/>
            <a:r>
              <a:rPr lang="fr-FR" smtClean="0"/>
              <a:t>Hémiplégie G flasque aux 3 étages</a:t>
            </a:r>
          </a:p>
          <a:p>
            <a:pPr lvl="1" eaLnBrk="1" hangingPunct="1"/>
            <a:r>
              <a:rPr lang="fr-FR" smtClean="0"/>
              <a:t>Déviation de la tête et des yeux</a:t>
            </a:r>
          </a:p>
          <a:p>
            <a:pPr lvl="1" eaLnBrk="1" hangingPunct="1"/>
            <a:r>
              <a:rPr lang="fr-FR" smtClean="0"/>
              <a:t>Héminégligence</a:t>
            </a:r>
          </a:p>
          <a:p>
            <a:pPr lvl="1" eaLnBrk="1" hangingPunct="1"/>
            <a:r>
              <a:rPr lang="fr-FR" smtClean="0"/>
              <a:t>Dysarthrie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Scanner</a:t>
            </a:r>
          </a:p>
        </p:txBody>
      </p:sp>
      <p:pic>
        <p:nvPicPr>
          <p:cNvPr id="43011" name="Rectangle 3"/>
          <p:cNvPicPr>
            <a:picLocks noGrp="1"/>
          </p:cNvPicPr>
          <p:nvPr>
            <p:ph type="body" idx="1"/>
          </p:nvPr>
        </p:nvPicPr>
        <p:blipFill>
          <a:blip r:embed="rId2" cstate="print"/>
          <a:srcRect l="33376" t="34042" r="25500" b="11864"/>
          <a:stretch>
            <a:fillRect/>
          </a:stretch>
        </p:blipFill>
        <p:spPr>
          <a:xfrm>
            <a:off x="179388" y="1773238"/>
            <a:ext cx="3671887" cy="3168650"/>
          </a:xfrm>
        </p:spPr>
      </p:pic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3" cstate="print"/>
          <a:srcRect l="27251" t="27679" r="24625" b="13454"/>
          <a:stretch>
            <a:fillRect/>
          </a:stretch>
        </p:blipFill>
        <p:spPr bwMode="auto">
          <a:xfrm>
            <a:off x="4500563" y="1773238"/>
            <a:ext cx="44958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ZoneTexte 4"/>
          <p:cNvSpPr txBox="1">
            <a:spLocks noChangeArrowheads="1"/>
          </p:cNvSpPr>
          <p:nvPr/>
        </p:nvSpPr>
        <p:spPr bwMode="auto">
          <a:xfrm>
            <a:off x="395288" y="5516563"/>
            <a:ext cx="3529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Parenchyme normal</a:t>
            </a:r>
          </a:p>
        </p:txBody>
      </p:sp>
      <p:sp>
        <p:nvSpPr>
          <p:cNvPr id="43014" name="ZoneTexte 5"/>
          <p:cNvSpPr txBox="1">
            <a:spLocks noChangeArrowheads="1"/>
          </p:cNvSpPr>
          <p:nvPr/>
        </p:nvSpPr>
        <p:spPr bwMode="auto">
          <a:xfrm>
            <a:off x="4859338" y="5445125"/>
            <a:ext cx="3960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Oblitération M1 droite à la jonction M1-M2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Conduite à tenir?</a:t>
            </a:r>
          </a:p>
        </p:txBody>
      </p:sp>
      <p:sp>
        <p:nvSpPr>
          <p:cNvPr id="44035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mtClean="0"/>
              <a:t>Fibrinolyse IV ?</a:t>
            </a:r>
          </a:p>
          <a:p>
            <a:pPr lvl="1" eaLnBrk="1" hangingPunct="1"/>
            <a:r>
              <a:rPr lang="fr-FR" smtClean="0"/>
              <a:t>Pas d’études</a:t>
            </a:r>
          </a:p>
          <a:p>
            <a:pPr lvl="1" eaLnBrk="1" hangingPunct="1"/>
            <a:r>
              <a:rPr lang="fr-FR" smtClean="0"/>
              <a:t>Non autorisée</a:t>
            </a:r>
          </a:p>
          <a:p>
            <a:pPr lvl="1" eaLnBrk="1" hangingPunct="1"/>
            <a:endParaRPr lang="fr-FR" smtClean="0"/>
          </a:p>
          <a:p>
            <a:pPr eaLnBrk="1" hangingPunct="1"/>
            <a:r>
              <a:rPr lang="fr-FR" smtClean="0"/>
              <a:t>Alternative ?</a:t>
            </a:r>
          </a:p>
          <a:p>
            <a:pPr lvl="1" eaLnBrk="1" hangingPunct="1"/>
            <a:r>
              <a:rPr lang="fr-FR" smtClean="0"/>
              <a:t>Thrombectomie mécanique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Evolution</a:t>
            </a:r>
          </a:p>
        </p:txBody>
      </p:sp>
      <p:pic>
        <p:nvPicPr>
          <p:cNvPr id="45059" name="Espace réservé du contenu 2"/>
          <p:cNvPicPr>
            <a:picLocks noGrp="1"/>
          </p:cNvPicPr>
          <p:nvPr>
            <p:ph idx="1"/>
          </p:nvPr>
        </p:nvPicPr>
        <p:blipFill>
          <a:blip r:embed="rId2" cstate="print"/>
          <a:srcRect l="27251" t="29269" r="28125" b="10272"/>
          <a:stretch>
            <a:fillRect/>
          </a:stretch>
        </p:blipFill>
        <p:spPr>
          <a:xfrm>
            <a:off x="611188" y="2420938"/>
            <a:ext cx="3889375" cy="2952750"/>
          </a:xfrm>
        </p:spPr>
      </p:pic>
      <p:sp>
        <p:nvSpPr>
          <p:cNvPr id="45060" name="ZoneTexte 3"/>
          <p:cNvSpPr txBox="1">
            <a:spLocks noChangeArrowheads="1"/>
          </p:cNvSpPr>
          <p:nvPr/>
        </p:nvSpPr>
        <p:spPr bwMode="auto">
          <a:xfrm>
            <a:off x="468313" y="1557338"/>
            <a:ext cx="59039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Cliniquement: NIHSS 3</a:t>
            </a:r>
          </a:p>
          <a:p>
            <a:r>
              <a:rPr lang="fr-FR"/>
              <a:t>	MSG: 1     MIG: 1       Extinction sensitive G: 1</a:t>
            </a:r>
          </a:p>
        </p:txBody>
      </p:sp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3" cstate="print"/>
          <a:srcRect l="29875" t="30861" r="28999" b="5499"/>
          <a:stretch>
            <a:fillRect/>
          </a:stretch>
        </p:blipFill>
        <p:spPr bwMode="auto">
          <a:xfrm>
            <a:off x="5003800" y="2349500"/>
            <a:ext cx="36385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ZoneTexte 5"/>
          <p:cNvSpPr txBox="1">
            <a:spLocks noChangeArrowheads="1"/>
          </p:cNvSpPr>
          <p:nvPr/>
        </p:nvSpPr>
        <p:spPr bwMode="auto">
          <a:xfrm>
            <a:off x="611188" y="5445125"/>
            <a:ext cx="828198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Scanner de contrôle:</a:t>
            </a:r>
          </a:p>
          <a:p>
            <a:pPr>
              <a:buFontTx/>
              <a:buChar char="-"/>
            </a:pPr>
            <a:r>
              <a:rPr lang="fr-FR"/>
              <a:t> Constitution d’un infarctus fronto-pariéto-insulaire droit (territoire sylvien superficiel droit)</a:t>
            </a:r>
          </a:p>
          <a:p>
            <a:pPr>
              <a:buFontTx/>
              <a:buChar char="-"/>
            </a:pPr>
            <a:r>
              <a:rPr lang="fr-FR"/>
              <a:t> Hémorragie méningée sillon gyrus post-central droit.</a:t>
            </a:r>
          </a:p>
          <a:p>
            <a:endParaRPr lang="fr-FR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Relais thérapeutique?</a:t>
            </a:r>
          </a:p>
        </p:txBody>
      </p:sp>
      <p:sp>
        <p:nvSpPr>
          <p:cNvPr id="46083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mtClean="0"/>
              <a:t>Indication théorique formelle à anticoaguler</a:t>
            </a:r>
          </a:p>
          <a:p>
            <a:pPr lvl="1" eaLnBrk="1" hangingPunct="1"/>
            <a:r>
              <a:rPr lang="fr-FR" smtClean="0"/>
              <a:t> infarctus cérébral cardio embolique</a:t>
            </a:r>
          </a:p>
          <a:p>
            <a:pPr eaLnBrk="1" hangingPunct="1"/>
            <a:r>
              <a:rPr lang="fr-FR" smtClean="0"/>
              <a:t>Mais ….</a:t>
            </a:r>
          </a:p>
          <a:p>
            <a:pPr lvl="1" eaLnBrk="1" hangingPunct="1"/>
            <a:r>
              <a:rPr lang="fr-FR" smtClean="0"/>
              <a:t>Infarctus cérébral constitué de grande taille</a:t>
            </a:r>
          </a:p>
          <a:p>
            <a:pPr lvl="1" eaLnBrk="1" hangingPunct="1"/>
            <a:r>
              <a:rPr lang="fr-FR" smtClean="0"/>
              <a:t>Transformation hémorragique </a:t>
            </a:r>
          </a:p>
          <a:p>
            <a:pPr eaLnBrk="1" hangingPunct="1">
              <a:buFont typeface="Arial" charset="0"/>
              <a:buNone/>
            </a:pPr>
            <a:endParaRPr lang="fr-FR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1"/>
          <p:cNvSpPr txBox="1">
            <a:spLocks noChangeArrowheads="1"/>
          </p:cNvSpPr>
          <p:nvPr/>
        </p:nvSpPr>
        <p:spPr bwMode="auto">
          <a:xfrm>
            <a:off x="0" y="0"/>
            <a:ext cx="13144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>
                <a:latin typeface="Calibri" pitchFamily="34" charset="0"/>
              </a:rPr>
              <a:t>ETAPE II:</a:t>
            </a:r>
          </a:p>
        </p:txBody>
      </p:sp>
      <p:sp>
        <p:nvSpPr>
          <p:cNvPr id="9219" name="ZoneTexte 2"/>
          <p:cNvSpPr txBox="1">
            <a:spLocks noChangeArrowheads="1"/>
          </p:cNvSpPr>
          <p:nvPr/>
        </p:nvSpPr>
        <p:spPr bwMode="auto">
          <a:xfrm>
            <a:off x="1381125" y="188913"/>
            <a:ext cx="63150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b="1">
                <a:latin typeface="Calibri" pitchFamily="34" charset="0"/>
              </a:rPr>
              <a:t>ACCUEIL DU PATIENT AUX URGENCES </a:t>
            </a:r>
          </a:p>
          <a:p>
            <a:pPr algn="ctr"/>
            <a:r>
              <a:rPr lang="fr-FR" sz="2400" b="1">
                <a:latin typeface="Calibri" pitchFamily="34" charset="0"/>
              </a:rPr>
              <a:t>DU CENTRE HOSPITALIER DE PROXIMITE</a:t>
            </a:r>
          </a:p>
        </p:txBody>
      </p:sp>
      <p:sp>
        <p:nvSpPr>
          <p:cNvPr id="9220" name="ZoneTexte 3"/>
          <p:cNvSpPr txBox="1">
            <a:spLocks noChangeArrowheads="1"/>
          </p:cNvSpPr>
          <p:nvPr/>
        </p:nvSpPr>
        <p:spPr bwMode="auto">
          <a:xfrm>
            <a:off x="1581150" y="974725"/>
            <a:ext cx="53832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FF0000"/>
                </a:solidFill>
                <a:latin typeface="Calibri" pitchFamily="34" charset="0"/>
              </a:rPr>
              <a:t>Installation du patient dans la salle d’urgence vitale (SAUV)</a:t>
            </a:r>
          </a:p>
          <a:p>
            <a:r>
              <a:rPr lang="fr-FR" b="1">
                <a:solidFill>
                  <a:srgbClr val="FF0000"/>
                </a:solidFill>
                <a:latin typeface="Calibri" pitchFamily="34" charset="0"/>
              </a:rPr>
              <a:t>	</a:t>
            </a:r>
            <a:r>
              <a:rPr lang="fr-FR" b="1">
                <a:latin typeface="Calibri" pitchFamily="34" charset="0"/>
              </a:rPr>
              <a:t>Après acheminement par le SMUR ou après 		détection à l’accueil des urgences</a:t>
            </a:r>
          </a:p>
        </p:txBody>
      </p:sp>
      <p:sp>
        <p:nvSpPr>
          <p:cNvPr id="9221" name="ZoneTexte 4"/>
          <p:cNvSpPr txBox="1">
            <a:spLocks noChangeArrowheads="1"/>
          </p:cNvSpPr>
          <p:nvPr/>
        </p:nvSpPr>
        <p:spPr bwMode="auto">
          <a:xfrm>
            <a:off x="384175" y="2060575"/>
            <a:ext cx="385445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>
                <a:latin typeface="Calibri" pitchFamily="34" charset="0"/>
              </a:rPr>
              <a:t>Conditionnement :</a:t>
            </a:r>
          </a:p>
          <a:p>
            <a:pPr>
              <a:buFontTx/>
              <a:buAutoNum type="arabicParenR"/>
            </a:pPr>
            <a:r>
              <a:rPr lang="fr-FR" sz="2000">
                <a:latin typeface="Calibri" pitchFamily="34" charset="0"/>
              </a:rPr>
              <a:t>Prise des constantes :</a:t>
            </a:r>
          </a:p>
          <a:p>
            <a:pPr marL="800100" lvl="1" indent="-342900">
              <a:buFontTx/>
              <a:buAutoNum type="arabicParenR"/>
            </a:pPr>
            <a:r>
              <a:rPr lang="fr-FR" sz="2000">
                <a:latin typeface="Calibri" pitchFamily="34" charset="0"/>
              </a:rPr>
              <a:t>TA aux deux bras</a:t>
            </a:r>
          </a:p>
          <a:p>
            <a:pPr marL="800100" lvl="1" indent="-342900">
              <a:buFontTx/>
              <a:buAutoNum type="arabicParenR"/>
            </a:pPr>
            <a:r>
              <a:rPr lang="fr-FR" sz="2000">
                <a:latin typeface="Calibri" pitchFamily="34" charset="0"/>
              </a:rPr>
              <a:t>Glycémie capillaire</a:t>
            </a:r>
          </a:p>
          <a:p>
            <a:pPr marL="800100" lvl="1" indent="-342900">
              <a:buFontTx/>
              <a:buAutoNum type="arabicParenR"/>
            </a:pPr>
            <a:r>
              <a:rPr lang="fr-FR" sz="2000">
                <a:latin typeface="Calibri" pitchFamily="34" charset="0"/>
              </a:rPr>
              <a:t>Pouls</a:t>
            </a:r>
          </a:p>
          <a:p>
            <a:pPr marL="800100" lvl="1" indent="-342900">
              <a:buFontTx/>
              <a:buAutoNum type="arabicParenR"/>
            </a:pPr>
            <a:r>
              <a:rPr lang="fr-FR" sz="2000">
                <a:latin typeface="Calibri" pitchFamily="34" charset="0"/>
              </a:rPr>
              <a:t>SaO2</a:t>
            </a:r>
          </a:p>
          <a:p>
            <a:pPr>
              <a:buFontTx/>
              <a:buAutoNum type="arabicParenR"/>
            </a:pPr>
            <a:r>
              <a:rPr lang="fr-FR" sz="2000">
                <a:latin typeface="Calibri" pitchFamily="34" charset="0"/>
              </a:rPr>
              <a:t>Scope</a:t>
            </a:r>
          </a:p>
          <a:p>
            <a:pPr>
              <a:buFontTx/>
              <a:buAutoNum type="arabicParenR"/>
            </a:pPr>
            <a:r>
              <a:rPr lang="fr-FR" sz="2000">
                <a:latin typeface="Calibri" pitchFamily="34" charset="0"/>
              </a:rPr>
              <a:t>ECG</a:t>
            </a:r>
          </a:p>
          <a:p>
            <a:pPr>
              <a:buFontTx/>
              <a:buAutoNum type="arabicParenR"/>
            </a:pPr>
            <a:r>
              <a:rPr lang="fr-FR" sz="2000">
                <a:latin typeface="Calibri" pitchFamily="34" charset="0"/>
              </a:rPr>
              <a:t>Pose de 2 VVP (sérum physiologique)</a:t>
            </a:r>
          </a:p>
          <a:p>
            <a:pPr>
              <a:buFontTx/>
              <a:buAutoNum type="arabicParenR"/>
            </a:pPr>
            <a:r>
              <a:rPr lang="fr-FR" sz="2000">
                <a:latin typeface="Calibri" pitchFamily="34" charset="0"/>
              </a:rPr>
              <a:t>Bilan bio (NFP, Iono, Urée Créat,  bilan hépatique, Glycémie, TP/TCA, fibrinogène, Groupe rhésus RAI, Troponine, ßHCG)</a:t>
            </a:r>
          </a:p>
          <a:p>
            <a:pPr>
              <a:buFontTx/>
              <a:buAutoNum type="arabicParenR"/>
            </a:pPr>
            <a:r>
              <a:rPr lang="fr-FR" sz="2000">
                <a:latin typeface="Calibri" pitchFamily="34" charset="0"/>
              </a:rPr>
              <a:t>Oxygénothérapie si SaO2 &lt; 95%</a:t>
            </a:r>
          </a:p>
        </p:txBody>
      </p:sp>
      <p:sp>
        <p:nvSpPr>
          <p:cNvPr id="9222" name="ZoneTexte 5"/>
          <p:cNvSpPr txBox="1">
            <a:spLocks noChangeArrowheads="1"/>
          </p:cNvSpPr>
          <p:nvPr/>
        </p:nvSpPr>
        <p:spPr bwMode="auto">
          <a:xfrm>
            <a:off x="4705350" y="2205038"/>
            <a:ext cx="3856038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>
                <a:latin typeface="Calibri" pitchFamily="34" charset="0"/>
              </a:rPr>
              <a:t>Prise en charge médicale : </a:t>
            </a:r>
          </a:p>
          <a:p>
            <a:pPr>
              <a:buFontTx/>
              <a:buAutoNum type="arabicParenR"/>
            </a:pPr>
            <a:r>
              <a:rPr lang="fr-FR" sz="2000">
                <a:latin typeface="Calibri" pitchFamily="34" charset="0"/>
              </a:rPr>
              <a:t>S’assurer du bon conditionnement</a:t>
            </a:r>
          </a:p>
          <a:p>
            <a:pPr>
              <a:buFontTx/>
              <a:buAutoNum type="arabicParenR"/>
            </a:pPr>
            <a:r>
              <a:rPr lang="fr-FR" sz="2000">
                <a:latin typeface="Calibri" pitchFamily="34" charset="0"/>
              </a:rPr>
              <a:t>Recueillir : </a:t>
            </a:r>
          </a:p>
          <a:p>
            <a:pPr marL="800100" lvl="1" indent="-342900">
              <a:buFontTx/>
              <a:buAutoNum type="arabicParenR"/>
            </a:pPr>
            <a:r>
              <a:rPr lang="fr-FR" sz="2000">
                <a:latin typeface="Calibri" pitchFamily="34" charset="0"/>
              </a:rPr>
              <a:t>Antécédents</a:t>
            </a:r>
          </a:p>
          <a:p>
            <a:pPr marL="800100" lvl="1" indent="-342900">
              <a:buFontTx/>
              <a:buAutoNum type="arabicParenR"/>
            </a:pPr>
            <a:r>
              <a:rPr lang="fr-FR" sz="2000">
                <a:latin typeface="Calibri" pitchFamily="34" charset="0"/>
              </a:rPr>
              <a:t>Traitements</a:t>
            </a:r>
          </a:p>
          <a:p>
            <a:pPr marL="800100" lvl="1" indent="-342900">
              <a:buFontTx/>
              <a:buAutoNum type="arabicParenR"/>
            </a:pPr>
            <a:r>
              <a:rPr lang="fr-FR" sz="2000">
                <a:latin typeface="Calibri" pitchFamily="34" charset="0"/>
              </a:rPr>
              <a:t>Repréciser l’heure de début des symptômes</a:t>
            </a:r>
          </a:p>
          <a:p>
            <a:pPr>
              <a:buFontTx/>
              <a:buAutoNum type="arabicParenR"/>
            </a:pPr>
            <a:r>
              <a:rPr lang="fr-FR" sz="2000">
                <a:latin typeface="Calibri" pitchFamily="34" charset="0"/>
              </a:rPr>
              <a:t>Délivrer l’information au patient et recueillir son consentement (ou celui de ses proches)</a:t>
            </a:r>
          </a:p>
          <a:p>
            <a:pPr>
              <a:buFontTx/>
              <a:buAutoNum type="arabicParenR"/>
            </a:pPr>
            <a:r>
              <a:rPr lang="fr-FR" sz="2000">
                <a:latin typeface="Calibri" pitchFamily="34" charset="0"/>
              </a:rPr>
              <a:t>Réaliser le score NIHSS</a:t>
            </a:r>
          </a:p>
          <a:p>
            <a:pPr>
              <a:buFontTx/>
              <a:buAutoNum type="arabicParenR"/>
            </a:pPr>
            <a:r>
              <a:rPr lang="fr-FR" sz="2000">
                <a:latin typeface="Calibri" pitchFamily="34" charset="0"/>
              </a:rPr>
              <a:t>Appeler le neurologue d’astreinte</a:t>
            </a:r>
          </a:p>
        </p:txBody>
      </p:sp>
      <p:sp>
        <p:nvSpPr>
          <p:cNvPr id="7" name="Flèche gauche 6"/>
          <p:cNvSpPr/>
          <p:nvPr/>
        </p:nvSpPr>
        <p:spPr>
          <a:xfrm rot="19783736">
            <a:off x="1346200" y="1725613"/>
            <a:ext cx="1196975" cy="198437"/>
          </a:xfrm>
          <a:prstGeom prst="leftArrow">
            <a:avLst>
              <a:gd name="adj1" fmla="val 50000"/>
              <a:gd name="adj2" fmla="val 697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Flèche gauche 7"/>
          <p:cNvSpPr/>
          <p:nvPr/>
        </p:nvSpPr>
        <p:spPr>
          <a:xfrm rot="12942557">
            <a:off x="5362575" y="1798638"/>
            <a:ext cx="1196975" cy="196850"/>
          </a:xfrm>
          <a:prstGeom prst="leftArrow">
            <a:avLst>
              <a:gd name="adj1" fmla="val 50000"/>
              <a:gd name="adj2" fmla="val 697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Recommandations actuelles</a:t>
            </a:r>
          </a:p>
        </p:txBody>
      </p:sp>
      <p:pic>
        <p:nvPicPr>
          <p:cNvPr id="471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537" t="21315" r="30321" b="21410"/>
          <a:stretch>
            <a:fillRect/>
          </a:stretch>
        </p:blipFill>
        <p:spPr>
          <a:xfrm>
            <a:off x="231775" y="1528763"/>
            <a:ext cx="8372475" cy="4637087"/>
          </a:xfr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Messages</a:t>
            </a:r>
          </a:p>
        </p:txBody>
      </p:sp>
      <p:sp>
        <p:nvSpPr>
          <p:cNvPr id="4813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mtClean="0"/>
              <a:t>Un traitement anticoagulant ne doit pas modifier la prise en charge d’un patient car il peut être accessible à un traitement de revascularisation par voie endovasculaire.</a:t>
            </a:r>
          </a:p>
          <a:p>
            <a:pPr eaLnBrk="1" hangingPunct="1"/>
            <a:endParaRPr lang="fr-FR" smtClean="0"/>
          </a:p>
          <a:p>
            <a:pPr eaLnBrk="1" hangingPunct="1"/>
            <a:r>
              <a:rPr lang="fr-FR" smtClean="0"/>
              <a:t>Un infarctus cérébral « non mineur » d’origine cardio-embolique ne doit pas être anticoaguler à la phase aigue du fait du risque de transformation hémorragique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AVC sylvien </a:t>
            </a:r>
          </a:p>
        </p:txBody>
      </p:sp>
      <p:pic>
        <p:nvPicPr>
          <p:cNvPr id="614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36882" t="26096" r="20255" b="13469"/>
          <a:stretch>
            <a:fillRect/>
          </a:stretch>
        </p:blipFill>
        <p:spPr>
          <a:xfrm>
            <a:off x="2700338" y="2565400"/>
            <a:ext cx="3527425" cy="2735263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CRANIECTOMIE</a:t>
            </a:r>
          </a:p>
        </p:txBody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/>
              <a:t>Infarctus sylvien malin:</a:t>
            </a:r>
          </a:p>
          <a:p>
            <a:pPr lvl="1"/>
            <a:r>
              <a:rPr lang="fr-FR" smtClean="0"/>
              <a:t>NIHSS 15 avec des troubles de la vigilance</a:t>
            </a:r>
          </a:p>
          <a:p>
            <a:pPr lvl="1"/>
            <a:r>
              <a:rPr lang="fr-FR" smtClean="0"/>
              <a:t>Volume &gt; 145 cm3	</a:t>
            </a:r>
          </a:p>
          <a:p>
            <a:r>
              <a:rPr lang="fr-FR" smtClean="0"/>
              <a:t>Intérêt pronostic vital et fonctionnel</a:t>
            </a:r>
          </a:p>
          <a:p>
            <a:r>
              <a:rPr lang="fr-FR" smtClean="0"/>
              <a:t>A réaliser le plus rapidement possible dans les 48H premières heures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oneTexte 2"/>
          <p:cNvSpPr txBox="1">
            <a:spLocks noChangeArrowheads="1"/>
          </p:cNvSpPr>
          <p:nvPr/>
        </p:nvSpPr>
        <p:spPr bwMode="auto">
          <a:xfrm>
            <a:off x="0" y="0"/>
            <a:ext cx="1514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>
                <a:latin typeface="Calibri" pitchFamily="34" charset="0"/>
              </a:rPr>
              <a:t>ETAPE III: </a:t>
            </a:r>
          </a:p>
        </p:txBody>
      </p:sp>
      <p:sp>
        <p:nvSpPr>
          <p:cNvPr id="10243" name="ZoneTexte 3"/>
          <p:cNvSpPr txBox="1">
            <a:spLocks noChangeArrowheads="1"/>
          </p:cNvSpPr>
          <p:nvPr/>
        </p:nvSpPr>
        <p:spPr bwMode="auto">
          <a:xfrm>
            <a:off x="1381125" y="188913"/>
            <a:ext cx="6315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b="1">
                <a:latin typeface="Calibri" pitchFamily="34" charset="0"/>
              </a:rPr>
              <a:t>BILAN NEURORADIOLOGIQUE</a:t>
            </a:r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0245" name="ZoneTexte 8"/>
          <p:cNvSpPr txBox="1">
            <a:spLocks noChangeArrowheads="1"/>
          </p:cNvSpPr>
          <p:nvPr/>
        </p:nvSpPr>
        <p:spPr bwMode="auto">
          <a:xfrm>
            <a:off x="450850" y="1052513"/>
            <a:ext cx="34559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>
                <a:latin typeface="Calibri" pitchFamily="34" charset="0"/>
              </a:rPr>
              <a:t>Quelle imagerie?</a:t>
            </a:r>
          </a:p>
          <a:p>
            <a:r>
              <a:rPr lang="fr-FR" sz="2000">
                <a:latin typeface="Calibri" pitchFamily="34" charset="0"/>
              </a:rPr>
              <a:t>Suspicion d’atteinte de la fosse cérébrale postérieure </a:t>
            </a:r>
          </a:p>
          <a:p>
            <a:r>
              <a:rPr lang="fr-FR" sz="2000">
                <a:latin typeface="Calibri" pitchFamily="34" charset="0"/>
              </a:rPr>
              <a:t>ou </a:t>
            </a:r>
          </a:p>
          <a:p>
            <a:r>
              <a:rPr lang="fr-FR" sz="2000">
                <a:latin typeface="Calibri" pitchFamily="34" charset="0"/>
              </a:rPr>
              <a:t>heure de début inconnue</a:t>
            </a:r>
            <a:r>
              <a:rPr lang="fr-FR">
                <a:latin typeface="Calibri" pitchFamily="34" charset="0"/>
              </a:rPr>
              <a:t> </a:t>
            </a:r>
            <a:endParaRPr lang="fr-FR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10246" name="ZoneTexte 9"/>
          <p:cNvSpPr txBox="1">
            <a:spLocks noChangeArrowheads="1"/>
          </p:cNvSpPr>
          <p:nvPr/>
        </p:nvSpPr>
        <p:spPr bwMode="auto">
          <a:xfrm>
            <a:off x="250825" y="4076700"/>
            <a:ext cx="798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latin typeface="Calibri" pitchFamily="34" charset="0"/>
              </a:rPr>
              <a:t>IRM</a:t>
            </a:r>
          </a:p>
        </p:txBody>
      </p:sp>
      <p:sp>
        <p:nvSpPr>
          <p:cNvPr id="10247" name="ZoneTexte 10"/>
          <p:cNvSpPr txBox="1">
            <a:spLocks noChangeArrowheads="1"/>
          </p:cNvSpPr>
          <p:nvPr/>
        </p:nvSpPr>
        <p:spPr bwMode="auto">
          <a:xfrm>
            <a:off x="1647825" y="4005263"/>
            <a:ext cx="34559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latin typeface="Calibri" pitchFamily="34" charset="0"/>
              </a:rPr>
              <a:t>Scanner cérébral + angioscanner des troncs supra aortiques +/- scanner de perfusion</a:t>
            </a:r>
          </a:p>
        </p:txBody>
      </p:sp>
      <p:sp>
        <p:nvSpPr>
          <p:cNvPr id="10248" name="ZoneTexte 11"/>
          <p:cNvSpPr txBox="1">
            <a:spLocks noChangeArrowheads="1"/>
          </p:cNvSpPr>
          <p:nvPr/>
        </p:nvSpPr>
        <p:spPr bwMode="auto">
          <a:xfrm>
            <a:off x="450850" y="2997200"/>
            <a:ext cx="796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latin typeface="Calibri" pitchFamily="34" charset="0"/>
              </a:rPr>
              <a:t>OUI</a:t>
            </a:r>
          </a:p>
        </p:txBody>
      </p:sp>
      <p:sp>
        <p:nvSpPr>
          <p:cNvPr id="10249" name="ZoneTexte 12"/>
          <p:cNvSpPr txBox="1">
            <a:spLocks noChangeArrowheads="1"/>
          </p:cNvSpPr>
          <p:nvPr/>
        </p:nvSpPr>
        <p:spPr bwMode="auto">
          <a:xfrm>
            <a:off x="2244725" y="2960688"/>
            <a:ext cx="798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latin typeface="Calibri" pitchFamily="34" charset="0"/>
              </a:rPr>
              <a:t>NON</a:t>
            </a:r>
          </a:p>
        </p:txBody>
      </p:sp>
      <p:sp>
        <p:nvSpPr>
          <p:cNvPr id="14" name="Flèche gauche 13"/>
          <p:cNvSpPr/>
          <p:nvPr/>
        </p:nvSpPr>
        <p:spPr>
          <a:xfrm rot="17780259">
            <a:off x="385763" y="3314700"/>
            <a:ext cx="1296987" cy="182563"/>
          </a:xfrm>
          <a:prstGeom prst="leftArrow">
            <a:avLst>
              <a:gd name="adj1" fmla="val 50000"/>
              <a:gd name="adj2" fmla="val 697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Flèche gauche 14"/>
          <p:cNvSpPr/>
          <p:nvPr/>
        </p:nvSpPr>
        <p:spPr>
          <a:xfrm rot="14529364">
            <a:off x="1460500" y="3308351"/>
            <a:ext cx="1296987" cy="182562"/>
          </a:xfrm>
          <a:prstGeom prst="leftArrow">
            <a:avLst>
              <a:gd name="adj1" fmla="val 50000"/>
              <a:gd name="adj2" fmla="val 697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252" name="ZoneTexte 15"/>
          <p:cNvSpPr txBox="1">
            <a:spLocks noChangeArrowheads="1"/>
          </p:cNvSpPr>
          <p:nvPr/>
        </p:nvSpPr>
        <p:spPr bwMode="auto">
          <a:xfrm>
            <a:off x="5237163" y="1052513"/>
            <a:ext cx="3455987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>
                <a:latin typeface="Calibri" pitchFamily="34" charset="0"/>
              </a:rPr>
              <a:t>Comment?</a:t>
            </a:r>
          </a:p>
          <a:p>
            <a:pPr>
              <a:buFont typeface="Wingdings" pitchFamily="2" charset="2"/>
              <a:buChar char="§"/>
            </a:pPr>
            <a:r>
              <a:rPr lang="fr-FR" sz="2000">
                <a:latin typeface="Calibri" pitchFamily="34" charset="0"/>
              </a:rPr>
              <a:t>Imagerie réalisée par le manipulateur radio</a:t>
            </a:r>
          </a:p>
          <a:p>
            <a:pPr marL="0" lvl="1">
              <a:buFont typeface="Wingdings" pitchFamily="2" charset="2"/>
              <a:buChar char="§"/>
            </a:pPr>
            <a:r>
              <a:rPr lang="fr-FR" sz="2000">
                <a:latin typeface="Calibri" pitchFamily="34" charset="0"/>
              </a:rPr>
              <a:t>Un médecin urgentiste doit être capable d’intervenir en cas de complications suite à l’injection de produit de contraste iodé</a:t>
            </a:r>
          </a:p>
          <a:p>
            <a:pPr>
              <a:buFont typeface="Wingdings" pitchFamily="2" charset="2"/>
              <a:buChar char="§"/>
            </a:pPr>
            <a:r>
              <a:rPr lang="fr-FR" sz="2000">
                <a:latin typeface="Calibri" pitchFamily="34" charset="0"/>
              </a:rPr>
              <a:t>Télétransfert des images par le manipulateur radio vers les consoles de l’UNV contactée. </a:t>
            </a:r>
          </a:p>
          <a:p>
            <a:pPr>
              <a:buFont typeface="Wingdings" pitchFamily="2" charset="2"/>
              <a:buChar char="§"/>
            </a:pPr>
            <a:r>
              <a:rPr lang="fr-FR" sz="2000">
                <a:latin typeface="Calibri" pitchFamily="34" charset="0"/>
              </a:rPr>
              <a:t>Les neuroradiologues ne seront conctatés pour avis par le neurologue seulement en cas de difficultés particulières</a:t>
            </a:r>
          </a:p>
          <a:p>
            <a:endParaRPr lang="fr-FR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oneTexte 1"/>
          <p:cNvSpPr txBox="1">
            <a:spLocks noChangeArrowheads="1"/>
          </p:cNvSpPr>
          <p:nvPr/>
        </p:nvSpPr>
        <p:spPr bwMode="auto">
          <a:xfrm>
            <a:off x="0" y="0"/>
            <a:ext cx="15144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>
                <a:latin typeface="Calibri" pitchFamily="34" charset="0"/>
              </a:rPr>
              <a:t>ETAPE IV: </a:t>
            </a:r>
          </a:p>
        </p:txBody>
      </p:sp>
      <p:sp>
        <p:nvSpPr>
          <p:cNvPr id="11267" name="ZoneTexte 2"/>
          <p:cNvSpPr txBox="1">
            <a:spLocks noChangeArrowheads="1"/>
          </p:cNvSpPr>
          <p:nvPr/>
        </p:nvSpPr>
        <p:spPr bwMode="auto">
          <a:xfrm>
            <a:off x="1381125" y="188913"/>
            <a:ext cx="63150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b="1">
                <a:latin typeface="Calibri" pitchFamily="34" charset="0"/>
              </a:rPr>
              <a:t>TELECONSULTATION ET DECISION THERAPEUTIQUE</a:t>
            </a:r>
          </a:p>
        </p:txBody>
      </p:sp>
      <p:sp>
        <p:nvSpPr>
          <p:cNvPr id="11268" name="ZoneTexte 3"/>
          <p:cNvSpPr txBox="1">
            <a:spLocks noChangeArrowheads="1"/>
          </p:cNvSpPr>
          <p:nvPr/>
        </p:nvSpPr>
        <p:spPr bwMode="auto">
          <a:xfrm>
            <a:off x="784225" y="836613"/>
            <a:ext cx="2125663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>
                <a:latin typeface="Calibri" pitchFamily="34" charset="0"/>
              </a:rPr>
              <a:t>Examen clinique conjoint via Téléconsultation </a:t>
            </a:r>
            <a:r>
              <a:rPr lang="fr-FR" sz="2000">
                <a:latin typeface="Calibri" pitchFamily="34" charset="0"/>
              </a:rPr>
              <a:t>entre l’urgentiste demandeur et le neurologue d’astreinte</a:t>
            </a:r>
          </a:p>
        </p:txBody>
      </p:sp>
      <p:sp>
        <p:nvSpPr>
          <p:cNvPr id="11269" name="ZoneTexte 4"/>
          <p:cNvSpPr txBox="1">
            <a:spLocks noChangeArrowheads="1"/>
          </p:cNvSpPr>
          <p:nvPr/>
        </p:nvSpPr>
        <p:spPr bwMode="auto">
          <a:xfrm>
            <a:off x="4306888" y="1412875"/>
            <a:ext cx="4452937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>
                <a:latin typeface="Calibri" pitchFamily="34" charset="0"/>
              </a:rPr>
              <a:t>Décision thérapeutique partagée: </a:t>
            </a:r>
          </a:p>
          <a:p>
            <a:pPr lvl="1">
              <a:buFont typeface="Arial" charset="0"/>
              <a:buChar char="•"/>
            </a:pPr>
            <a:r>
              <a:rPr lang="fr-FR" sz="2400">
                <a:latin typeface="Calibri" pitchFamily="34" charset="0"/>
              </a:rPr>
              <a:t>en l’absence de contre indication, fibrinolyse intraveineuse via téléassistance.</a:t>
            </a:r>
          </a:p>
          <a:p>
            <a:pPr lvl="1">
              <a:buFont typeface="Arial" charset="0"/>
              <a:buChar char="•"/>
            </a:pPr>
            <a:r>
              <a:rPr lang="fr-FR" sz="2400">
                <a:latin typeface="Calibri" pitchFamily="34" charset="0"/>
              </a:rPr>
              <a:t>rapatriement vers l’USINV de Dijon des patients nécessitant un  geste endovasculaire</a:t>
            </a:r>
          </a:p>
          <a:p>
            <a:pPr lvl="1">
              <a:buFont typeface="Arial" charset="0"/>
              <a:buChar char="•"/>
            </a:pPr>
            <a:r>
              <a:rPr lang="fr-FR" sz="2400">
                <a:latin typeface="Calibri" pitchFamily="34" charset="0"/>
              </a:rPr>
              <a:t>Si nécessité d’un traitement combiné, la perfusion de rtPA peut s’envisager sans délai et être poursuivie pendant le temps de transfert vers le CHU</a:t>
            </a:r>
          </a:p>
          <a:p>
            <a:endParaRPr lang="fr-FR" sz="2400">
              <a:latin typeface="Calibri" pitchFamily="34" charset="0"/>
            </a:endParaRPr>
          </a:p>
        </p:txBody>
      </p:sp>
      <p:sp>
        <p:nvSpPr>
          <p:cNvPr id="11270" name="ZoneTexte 5"/>
          <p:cNvSpPr txBox="1">
            <a:spLocks noChangeArrowheads="1"/>
          </p:cNvSpPr>
          <p:nvPr/>
        </p:nvSpPr>
        <p:spPr bwMode="auto">
          <a:xfrm>
            <a:off x="784225" y="3716338"/>
            <a:ext cx="265747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>
                <a:latin typeface="Calibri" pitchFamily="34" charset="0"/>
              </a:rPr>
              <a:t>Pendant la fibrinolyse, surveillance toutes les 15 minutes par l’urgentiste : </a:t>
            </a:r>
          </a:p>
          <a:p>
            <a:pPr lvl="1">
              <a:buFont typeface="Wingdings" pitchFamily="2" charset="2"/>
              <a:buChar char="§"/>
            </a:pPr>
            <a:r>
              <a:rPr lang="fr-FR" sz="2000">
                <a:latin typeface="Calibri" pitchFamily="34" charset="0"/>
              </a:rPr>
              <a:t>paramètres vitaux </a:t>
            </a:r>
          </a:p>
          <a:p>
            <a:pPr lvl="1">
              <a:buFont typeface="Wingdings" pitchFamily="2" charset="2"/>
              <a:buChar char="§"/>
            </a:pPr>
            <a:r>
              <a:rPr lang="fr-FR" sz="2000">
                <a:latin typeface="Calibri" pitchFamily="34" charset="0"/>
              </a:rPr>
              <a:t> Score NIHSS </a:t>
            </a:r>
          </a:p>
          <a:p>
            <a:endParaRPr lang="fr-FR" sz="2000">
              <a:latin typeface="Calibri" pitchFamily="34" charset="0"/>
            </a:endParaRPr>
          </a:p>
        </p:txBody>
      </p:sp>
      <p:sp>
        <p:nvSpPr>
          <p:cNvPr id="7" name="Flèche gauche 6"/>
          <p:cNvSpPr/>
          <p:nvPr/>
        </p:nvSpPr>
        <p:spPr>
          <a:xfrm rot="19783736">
            <a:off x="3140075" y="3381375"/>
            <a:ext cx="1196975" cy="198438"/>
          </a:xfrm>
          <a:prstGeom prst="leftArrow">
            <a:avLst>
              <a:gd name="adj1" fmla="val 50000"/>
              <a:gd name="adj2" fmla="val 697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Flèche gauche 7"/>
          <p:cNvSpPr/>
          <p:nvPr/>
        </p:nvSpPr>
        <p:spPr>
          <a:xfrm rot="12195771">
            <a:off x="3097213" y="1516063"/>
            <a:ext cx="1196975" cy="198437"/>
          </a:xfrm>
          <a:prstGeom prst="leftArrow">
            <a:avLst>
              <a:gd name="adj1" fmla="val 50000"/>
              <a:gd name="adj2" fmla="val 697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oneTexte 1"/>
          <p:cNvSpPr txBox="1">
            <a:spLocks noChangeArrowheads="1"/>
          </p:cNvSpPr>
          <p:nvPr/>
        </p:nvSpPr>
        <p:spPr bwMode="auto">
          <a:xfrm>
            <a:off x="0" y="0"/>
            <a:ext cx="1514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>
                <a:latin typeface="Calibri" pitchFamily="34" charset="0"/>
              </a:rPr>
              <a:t>ETAPE V: </a:t>
            </a:r>
          </a:p>
        </p:txBody>
      </p:sp>
      <p:sp>
        <p:nvSpPr>
          <p:cNvPr id="12291" name="ZoneTexte 2"/>
          <p:cNvSpPr txBox="1">
            <a:spLocks noChangeArrowheads="1"/>
          </p:cNvSpPr>
          <p:nvPr/>
        </p:nvSpPr>
        <p:spPr bwMode="auto">
          <a:xfrm>
            <a:off x="1381125" y="188913"/>
            <a:ext cx="6315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b="1">
                <a:latin typeface="Calibri" pitchFamily="34" charset="0"/>
              </a:rPr>
              <a:t>TRANSFERT VERS L’USINV DE REFERENCE</a:t>
            </a:r>
          </a:p>
        </p:txBody>
      </p:sp>
      <p:sp>
        <p:nvSpPr>
          <p:cNvPr id="12292" name="ZoneTexte 3"/>
          <p:cNvSpPr txBox="1">
            <a:spLocks noChangeArrowheads="1"/>
          </p:cNvSpPr>
          <p:nvPr/>
        </p:nvSpPr>
        <p:spPr bwMode="auto">
          <a:xfrm>
            <a:off x="450850" y="692150"/>
            <a:ext cx="75104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>
                <a:latin typeface="Calibri" pitchFamily="34" charset="0"/>
              </a:rPr>
              <a:t>Un résumé de l’histoire clinique et de la décision thérapeutique </a:t>
            </a:r>
            <a:r>
              <a:rPr lang="fr-FR" sz="2000">
                <a:latin typeface="Calibri" pitchFamily="34" charset="0"/>
              </a:rPr>
              <a:t>est transmis aux médecins SMUR en charge du transfert vers l’USINV.</a:t>
            </a:r>
          </a:p>
        </p:txBody>
      </p:sp>
      <p:sp>
        <p:nvSpPr>
          <p:cNvPr id="12293" name="ZoneTexte 6"/>
          <p:cNvSpPr txBox="1">
            <a:spLocks noChangeArrowheads="1"/>
          </p:cNvSpPr>
          <p:nvPr/>
        </p:nvSpPr>
        <p:spPr bwMode="auto">
          <a:xfrm>
            <a:off x="-14288" y="2276475"/>
            <a:ext cx="5251451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latin typeface="Calibri" pitchFamily="34" charset="0"/>
              </a:rPr>
              <a:t>Critères de médicalisation du transfert:</a:t>
            </a:r>
          </a:p>
          <a:p>
            <a:r>
              <a:rPr lang="fr-FR">
                <a:latin typeface="Calibri" pitchFamily="34" charset="0"/>
              </a:rPr>
              <a:t>- Fibrinolyse réalisée pendant le transfert  (optique d’une thrombectomie rapide au CHU de référence)</a:t>
            </a:r>
            <a:endParaRPr lang="fr-FR" sz="1200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- Atteinte de l’artère basilaire</a:t>
            </a:r>
            <a:endParaRPr lang="fr-FR" sz="1200">
              <a:latin typeface="Calibri" pitchFamily="34" charset="0"/>
            </a:endParaRPr>
          </a:p>
          <a:p>
            <a:r>
              <a:rPr lang="fr-FR">
                <a:latin typeface="Calibri" pitchFamily="34" charset="0"/>
              </a:rPr>
              <a:t>- Score NIHSS &gt; 15 et/ou troubles de la vigilance</a:t>
            </a:r>
            <a:endParaRPr lang="fr-FR" sz="1200">
              <a:latin typeface="Calibri" pitchFamily="34" charset="0"/>
            </a:endParaRPr>
          </a:p>
          <a:p>
            <a:r>
              <a:rPr lang="fr-FR">
                <a:latin typeface="Calibri" pitchFamily="34" charset="0"/>
              </a:rPr>
              <a:t>- HTA élevée et mal contrôlée ( TA&gt;185/110)</a:t>
            </a:r>
            <a:endParaRPr lang="fr-FR" sz="1200">
              <a:latin typeface="Calibri" pitchFamily="34" charset="0"/>
            </a:endParaRPr>
          </a:p>
          <a:p>
            <a:r>
              <a:rPr lang="fr-FR">
                <a:latin typeface="Calibri" pitchFamily="34" charset="0"/>
              </a:rPr>
              <a:t>- Complications médicales pendant la fibrinolyse IV et/ou la période de surveillance au SAU :</a:t>
            </a:r>
            <a:endParaRPr lang="fr-FR" sz="1200">
              <a:latin typeface="Calibri" pitchFamily="34" charset="0"/>
            </a:endParaRPr>
          </a:p>
          <a:p>
            <a:pPr lvl="1"/>
            <a:r>
              <a:rPr lang="fr-FR">
                <a:latin typeface="Calibri" pitchFamily="34" charset="0"/>
              </a:rPr>
              <a:t>. Dégradation neurologique (+2 points de NIHSS)</a:t>
            </a:r>
            <a:endParaRPr lang="fr-FR" sz="1200">
              <a:latin typeface="Calibri" pitchFamily="34" charset="0"/>
            </a:endParaRPr>
          </a:p>
          <a:p>
            <a:pPr lvl="1"/>
            <a:r>
              <a:rPr lang="fr-FR">
                <a:latin typeface="Calibri" pitchFamily="34" charset="0"/>
              </a:rPr>
              <a:t> . Hémorragie</a:t>
            </a:r>
            <a:endParaRPr lang="fr-FR" sz="1200">
              <a:latin typeface="Calibri" pitchFamily="34" charset="0"/>
            </a:endParaRPr>
          </a:p>
          <a:p>
            <a:pPr lvl="1"/>
            <a:r>
              <a:rPr lang="fr-FR">
                <a:latin typeface="Calibri" pitchFamily="34" charset="0"/>
              </a:rPr>
              <a:t> . réaction allergique</a:t>
            </a:r>
            <a:endParaRPr lang="fr-FR" sz="1200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</p:txBody>
      </p:sp>
      <p:sp>
        <p:nvSpPr>
          <p:cNvPr id="12294" name="ZoneTexte 6"/>
          <p:cNvSpPr txBox="1">
            <a:spLocks noChangeArrowheads="1"/>
          </p:cNvSpPr>
          <p:nvPr/>
        </p:nvSpPr>
        <p:spPr bwMode="auto">
          <a:xfrm>
            <a:off x="5038725" y="2316163"/>
            <a:ext cx="410527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latin typeface="Calibri" pitchFamily="34" charset="0"/>
              </a:rPr>
              <a:t>Dans les autres cas :</a:t>
            </a:r>
          </a:p>
          <a:p>
            <a:r>
              <a:rPr lang="fr-FR">
                <a:latin typeface="Calibri" pitchFamily="34" charset="0"/>
              </a:rPr>
              <a:t>- une discussion au cas par cas doit s’engager à la fin de la perfusion de rt-PA entre le neurologue, l’urgentiste et le médecin régulateur afin de décider conjointement du mode de transfert.</a:t>
            </a:r>
          </a:p>
          <a:p>
            <a:r>
              <a:rPr lang="fr-FR">
                <a:latin typeface="Calibri" pitchFamily="34" charset="0"/>
              </a:rPr>
              <a:t>- Si un transfert non médicalisé est décidé, </a:t>
            </a:r>
            <a:r>
              <a:rPr lang="fr-FR" b="1">
                <a:latin typeface="Calibri" pitchFamily="34" charset="0"/>
              </a:rPr>
              <a:t>le malade doit rester en surveillance 2 heures après la fin du traitement avant le transfert. </a:t>
            </a:r>
            <a:r>
              <a:rPr lang="fr-FR">
                <a:latin typeface="Calibri" pitchFamily="34" charset="0"/>
              </a:rPr>
              <a:t>La survenue d’une complication imposera une médicalisation SMUR pour le transfert.</a:t>
            </a:r>
          </a:p>
          <a:p>
            <a:endParaRPr lang="fr-FR">
              <a:latin typeface="Calibri" pitchFamily="34" charset="0"/>
            </a:endParaRPr>
          </a:p>
        </p:txBody>
      </p:sp>
      <p:sp>
        <p:nvSpPr>
          <p:cNvPr id="12295" name="ZoneTexte 7"/>
          <p:cNvSpPr txBox="1">
            <a:spLocks noChangeArrowheads="1"/>
          </p:cNvSpPr>
          <p:nvPr/>
        </p:nvSpPr>
        <p:spPr bwMode="auto">
          <a:xfrm>
            <a:off x="3043238" y="1557338"/>
            <a:ext cx="3987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Choix du mode de transfert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3441700" y="1989138"/>
            <a:ext cx="398463" cy="287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4837113" y="1989138"/>
            <a:ext cx="333375" cy="287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517525" y="1916113"/>
            <a:ext cx="72453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>
              <a:latin typeface="Calibri" pitchFamily="34" charset="0"/>
            </a:endParaRPr>
          </a:p>
          <a:p>
            <a:r>
              <a:rPr lang="fr-FR" sz="2000" b="1">
                <a:latin typeface="Calibri" pitchFamily="34" charset="0"/>
              </a:rPr>
              <a:t>1- Contacter l’autre USINV pour discuter d’un transfert </a:t>
            </a:r>
          </a:p>
          <a:p>
            <a:endParaRPr lang="fr-FR" sz="2000" b="1">
              <a:latin typeface="Calibri" pitchFamily="34" charset="0"/>
            </a:endParaRPr>
          </a:p>
          <a:p>
            <a:r>
              <a:rPr lang="fr-FR" sz="2000" b="1">
                <a:latin typeface="Calibri" pitchFamily="34" charset="0"/>
              </a:rPr>
              <a:t>2- En dernier recours, transfert en unité de soins intensifs ou réanimation du Centre Hospitalier de proximité</a:t>
            </a:r>
          </a:p>
          <a:p>
            <a:endParaRPr lang="fr-FR" sz="2000" b="1">
              <a:latin typeface="Calibri" pitchFamily="34" charset="0"/>
            </a:endParaRPr>
          </a:p>
          <a:p>
            <a:r>
              <a:rPr lang="fr-FR" sz="2000" b="1">
                <a:latin typeface="Calibri" pitchFamily="34" charset="0"/>
              </a:rPr>
              <a:t>3- Si le patient fibrinolysé reste sur place, un avis neurologique doit être pris à J1</a:t>
            </a:r>
          </a:p>
        </p:txBody>
      </p:sp>
      <p:sp>
        <p:nvSpPr>
          <p:cNvPr id="13315" name="ZoneTexte 2"/>
          <p:cNvSpPr txBox="1">
            <a:spLocks noChangeArrowheads="1"/>
          </p:cNvSpPr>
          <p:nvPr/>
        </p:nvSpPr>
        <p:spPr bwMode="auto">
          <a:xfrm>
            <a:off x="1781175" y="620713"/>
            <a:ext cx="6978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>
                <a:latin typeface="Calibri" pitchFamily="34" charset="0"/>
              </a:rPr>
              <a:t>En cas de déficit en lit dans l’USINV de référence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1828</Words>
  <Application>Microsoft Office PowerPoint</Application>
  <PresentationFormat>Affichage à l'écran (4:3)</PresentationFormat>
  <Paragraphs>370</Paragraphs>
  <Slides>53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53</vt:i4>
      </vt:variant>
    </vt:vector>
  </HeadingPairs>
  <TitlesOfParts>
    <vt:vector size="57" baseType="lpstr">
      <vt:lpstr>Thème Office</vt:lpstr>
      <vt:lpstr>Worksheet</vt:lpstr>
      <vt:lpstr>Microsoft Office Excel 97-2003 Worksheet</vt:lpstr>
      <vt:lpstr>Graphique Microsoft Excel</vt:lpstr>
      <vt:lpstr>Télé-AVC Bourgogne</vt:lpstr>
      <vt:lpstr>Contexte Télé-AVC Bourgogne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Progression de l’activité 21</vt:lpstr>
      <vt:lpstr>Activité Télé-AVC</vt:lpstr>
      <vt:lpstr>Activité Télé-neuro</vt:lpstr>
      <vt:lpstr>Progression activité 71</vt:lpstr>
      <vt:lpstr>Progression activité (suite)</vt:lpstr>
      <vt:lpstr>Evolution clinique des patients à  6 mois </vt:lpstr>
      <vt:lpstr>Comparaison</vt:lpstr>
      <vt:lpstr>Cause des décès</vt:lpstr>
      <vt:lpstr>Transformation hémorragiques symptomatiques</vt:lpstr>
      <vt:lpstr>Conclusion</vt:lpstr>
      <vt:lpstr>Cas clinique</vt:lpstr>
      <vt:lpstr>Cas clinique</vt:lpstr>
      <vt:lpstr>Interprétation ?</vt:lpstr>
      <vt:lpstr>Scanner de perfusion</vt:lpstr>
      <vt:lpstr>AngioTDM</vt:lpstr>
      <vt:lpstr>Evolution</vt:lpstr>
      <vt:lpstr>Cas 2</vt:lpstr>
      <vt:lpstr>Scanner cérébral</vt:lpstr>
      <vt:lpstr>Conduite à tenir</vt:lpstr>
      <vt:lpstr>Conduite à tenir</vt:lpstr>
      <vt:lpstr>Diapositive 33</vt:lpstr>
      <vt:lpstr>Evolution</vt:lpstr>
      <vt:lpstr>Recanalisation et thrombolyse IV</vt:lpstr>
      <vt:lpstr>Recanalisation et thrombolyse</vt:lpstr>
      <vt:lpstr>Cas clinique</vt:lpstr>
      <vt:lpstr>Cas 1: scanner</vt:lpstr>
      <vt:lpstr>Conduite à tenir ?</vt:lpstr>
      <vt:lpstr>Evolution</vt:lpstr>
      <vt:lpstr>Score NIHSS ?</vt:lpstr>
      <vt:lpstr>Conduite à tenir?</vt:lpstr>
      <vt:lpstr>Evolution</vt:lpstr>
      <vt:lpstr>Cas clinique</vt:lpstr>
      <vt:lpstr>Cas 2</vt:lpstr>
      <vt:lpstr>Scanner</vt:lpstr>
      <vt:lpstr>Conduite à tenir?</vt:lpstr>
      <vt:lpstr>Evolution</vt:lpstr>
      <vt:lpstr>Relais thérapeutique?</vt:lpstr>
      <vt:lpstr>Recommandations actuelles</vt:lpstr>
      <vt:lpstr>Messages</vt:lpstr>
      <vt:lpstr>AVC sylvien </vt:lpstr>
      <vt:lpstr>CRANIECTOMIE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Télé-AVC Bourgogne</dc:title>
  <dc:creator>Windows User</dc:creator>
  <cp:lastModifiedBy>Windows User</cp:lastModifiedBy>
  <cp:revision>4</cp:revision>
  <dcterms:created xsi:type="dcterms:W3CDTF">2015-03-16T07:43:48Z</dcterms:created>
  <dcterms:modified xsi:type="dcterms:W3CDTF">2015-05-05T13:05:37Z</dcterms:modified>
</cp:coreProperties>
</file>