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9" r:id="rId7"/>
    <p:sldId id="273" r:id="rId8"/>
    <p:sldId id="260" r:id="rId9"/>
    <p:sldId id="261" r:id="rId10"/>
    <p:sldId id="262" r:id="rId11"/>
    <p:sldId id="271" r:id="rId12"/>
    <p:sldId id="264" r:id="rId13"/>
    <p:sldId id="274" r:id="rId14"/>
    <p:sldId id="265" r:id="rId15"/>
    <p:sldId id="272" r:id="rId16"/>
    <p:sldId id="266" r:id="rId17"/>
    <p:sldId id="275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5387-AD43-4E23-9640-324F3C3EC183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3C7E8-45C2-4BB4-89E5-8C802DD888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E50-956C-42F9-90B7-116B42844C27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37C3-9086-4F9C-B1C6-6015CDB8D5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23A60-A20D-4C37-B11C-2FDDA418D6BD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85A01-0638-4DAB-A9BC-3657D63D08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F7DB-E944-4924-8280-850AC6F263F1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3E516-402D-4775-8A46-ABE4317979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99BB-BC81-4AEB-AE8D-D4187AEA0826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4C93-5716-4B25-993F-60142E2BC8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6D2E-773A-4F53-AD06-115124628F8D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E6724-F54D-4B30-B980-2B136C74FA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0C1F-C432-4EDE-9567-303204415FAC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38986-4AA8-4BD6-8752-E0FBA69581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B6527-62A3-4235-B9FE-F5AB6472955D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E8D4-EEAE-4EDB-B0E9-8A7C52110E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A3CF9-1B48-40A1-8BCD-DB61A6FD0CB9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1685-3090-41AB-AD88-5EDCFFE971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0A60C-DEC7-4D65-9B85-3FF963C80022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7E2A3-FAC6-412F-987D-4CE38EA0BD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DE4E-26DB-44A1-AB45-6D933F3D7B9D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3888-60F6-4BC5-A339-DD0CF74152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4EEE48-5B3B-44F7-AC95-91BA463AF6E5}" type="datetimeFigureOut">
              <a:rPr lang="fr-FR"/>
              <a:pPr>
                <a:defRPr/>
              </a:pPr>
              <a:t>21/03/2013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0E5A1A-1006-4836-AC38-B0475841F5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DELIKTAS_04272012_094858/01.m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La cholécystectomie coelioscopique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fr-FR" smtClean="0">
              <a:solidFill>
                <a:srgbClr val="898989"/>
              </a:solidFill>
            </a:endParaRPr>
          </a:p>
          <a:p>
            <a:pPr algn="r"/>
            <a:r>
              <a:rPr lang="fr-FR" smtClean="0">
                <a:solidFill>
                  <a:srgbClr val="898989"/>
                </a:solidFill>
              </a:rPr>
              <a:t>Dr DELIKTAS</a:t>
            </a:r>
          </a:p>
          <a:p>
            <a:pPr algn="r"/>
            <a:r>
              <a:rPr lang="fr-FR" sz="2000" smtClean="0">
                <a:solidFill>
                  <a:srgbClr val="898989"/>
                </a:solidFill>
              </a:rPr>
              <a:t>Chirurgien viscéral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cholécystectomie</a:t>
            </a:r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coelioscopique</a:t>
            </a:r>
          </a:p>
        </p:txBody>
      </p:sp>
      <p:sp>
        <p:nvSpPr>
          <p:cNvPr id="22531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mtClean="0"/>
              <a:t>Classique: 3 ou 4 trocards</a:t>
            </a:r>
          </a:p>
          <a:p>
            <a:r>
              <a:rPr lang="fr-FR" smtClean="0"/>
              <a:t>1 seul trocard ombilical</a:t>
            </a:r>
          </a:p>
          <a:p>
            <a:r>
              <a:rPr lang="fr-FR" smtClean="0"/>
              <a:t>NOTES</a:t>
            </a:r>
          </a:p>
        </p:txBody>
      </p:sp>
      <p:sp>
        <p:nvSpPr>
          <p:cNvPr id="22532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smtClean="0"/>
              <a:t>laparotomie</a:t>
            </a:r>
          </a:p>
        </p:txBody>
      </p:sp>
      <p:sp>
        <p:nvSpPr>
          <p:cNvPr id="22533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smtClean="0"/>
              <a:t>Sous-costale D</a:t>
            </a:r>
          </a:p>
          <a:p>
            <a:r>
              <a:rPr lang="fr-FR" smtClean="0"/>
              <a:t>Sus-ombilicale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Mustafa\Pictures\Nouveau dossier (2)\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125538"/>
            <a:ext cx="5903913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Toujours associée a une </a:t>
            </a:r>
            <a:r>
              <a:rPr lang="fr-FR" dirty="0" err="1" smtClean="0"/>
              <a:t>cholangiographie</a:t>
            </a:r>
            <a:r>
              <a:rPr lang="fr-FR" dirty="0" smtClean="0"/>
              <a:t> per-op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Calculs  de la VBP</a:t>
            </a:r>
          </a:p>
        </p:txBody>
      </p:sp>
      <p:pic>
        <p:nvPicPr>
          <p:cNvPr id="25602" name="Picture 2" descr="C:\Users\Mustafa\Pictures\Nouveau dossier (2)\cholangi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349500"/>
            <a:ext cx="4064000" cy="3048000"/>
          </a:xfrm>
        </p:spPr>
      </p:pic>
      <p:pic>
        <p:nvPicPr>
          <p:cNvPr id="25603" name="Picture 3" descr="C:\Users\Mustafa\Pictures\Nouveau dossier (2)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060575"/>
            <a:ext cx="36004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Traitement de la lithiase de la VBP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Cathé rétrograde avec sphintérotomie</a:t>
            </a:r>
          </a:p>
          <a:p>
            <a:r>
              <a:rPr lang="fr-FR" smtClean="0"/>
              <a:t>Cholédocotomie  par coelio ou par laparo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27650" name="Espace réservé du contenu 3" descr="jmf431-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76425" y="1652588"/>
            <a:ext cx="539115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complications</a:t>
            </a:r>
          </a:p>
        </p:txBody>
      </p:sp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Hématome  </a:t>
            </a:r>
          </a:p>
          <a:p>
            <a:r>
              <a:rPr lang="fr-FR" dirty="0" smtClean="0"/>
              <a:t>Hémorragie</a:t>
            </a:r>
          </a:p>
          <a:p>
            <a:r>
              <a:rPr lang="fr-FR" dirty="0" err="1" smtClean="0"/>
              <a:t>Bilome</a:t>
            </a:r>
            <a:endParaRPr lang="fr-FR" dirty="0" smtClean="0"/>
          </a:p>
          <a:p>
            <a:r>
              <a:rPr lang="fr-FR" dirty="0" smtClean="0"/>
              <a:t>Fistule biliaire</a:t>
            </a:r>
          </a:p>
          <a:p>
            <a:r>
              <a:rPr lang="fr-FR" dirty="0" smtClean="0"/>
              <a:t>Plaie  ou sténose VBP</a:t>
            </a:r>
          </a:p>
          <a:p>
            <a:r>
              <a:rPr lang="fr-FR" dirty="0" smtClean="0"/>
              <a:t>Plaie </a:t>
            </a:r>
            <a:r>
              <a:rPr lang="fr-FR" dirty="0" smtClean="0"/>
              <a:t>digestive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Vidéo cholécystectomie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Anatomie</a:t>
            </a:r>
          </a:p>
        </p:txBody>
      </p:sp>
      <p:pic>
        <p:nvPicPr>
          <p:cNvPr id="14338" name="Espace réservé du contenu 3" descr="la_vésicule_biliaire129088620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2133600"/>
            <a:ext cx="2952750" cy="3438525"/>
          </a:xfrm>
        </p:spPr>
      </p:pic>
      <p:pic>
        <p:nvPicPr>
          <p:cNvPr id="14339" name="Picture 2" descr="C:\Users\Mustafa\Pictures\Nouveau dossier (2)\lithiase bilia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2060575"/>
            <a:ext cx="4267200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Indications</a:t>
            </a:r>
          </a:p>
        </p:txBody>
      </p:sp>
      <p:sp>
        <p:nvSpPr>
          <p:cNvPr id="15362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mtClean="0"/>
              <a:t>Lithiase vésiculaire symptomatique ( &gt;95%)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Lithiase asymptomatique : chirurgie préventive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Polype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Vésicule porcelaine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Cancer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Arial" charset="0"/>
              <a:buNone/>
            </a:pPr>
            <a:endParaRPr lang="fr-FR" smtClean="0"/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Lithiase vésiculaire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15-20% des adultes dont 1\3 symptomatique</a:t>
            </a:r>
          </a:p>
          <a:p>
            <a:r>
              <a:rPr lang="fr-FR" smtClean="0"/>
              <a:t>Physiopathologie :  cholestérolique (80%) ou pigmentaire (20%)</a:t>
            </a:r>
          </a:p>
          <a:p>
            <a:r>
              <a:rPr lang="fr-FR" smtClean="0"/>
              <a:t>Facteurs favorisants: sexe F, age, poids, hérédité, amaigrissement important et rapide,medicaments(oestrogenes,hypolipémiants),jeune prolongé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Clinique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mtClean="0"/>
              <a:t>Colique hépatique : D+ épigastrique en crise   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Cholécystite aigue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Migration cholédocienne – angiocholite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Pancréatite aigue     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Iléus biliaire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Mustafa\Pictures\Nouveau dossier (2)\01_060517111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467995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C:\Users\Mustafa\Pictures\Nouveau dossier (2)\01_0602180244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3429000"/>
            <a:ext cx="4430713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Mustafa\Downloads\fig18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7638"/>
            <a:ext cx="9144000" cy="656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Diagnostic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mtClean="0"/>
              <a:t>Clinique : Murphy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Biologie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Echographie –  Echo-endoscopie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Scan</a:t>
            </a:r>
          </a:p>
          <a:p>
            <a:pPr>
              <a:buFont typeface="Wingdings" pitchFamily="2" charset="2"/>
              <a:buChar char="Ø"/>
            </a:pPr>
            <a:r>
              <a:rPr lang="fr-FR" smtClean="0"/>
              <a:t>Bili –IRM</a:t>
            </a:r>
          </a:p>
          <a:p>
            <a:pPr>
              <a:buFont typeface="Wingdings" pitchFamily="2" charset="2"/>
              <a:buChar char="Ø"/>
            </a:pPr>
            <a:endParaRPr lang="fr-FR" smtClean="0"/>
          </a:p>
          <a:p>
            <a:pPr>
              <a:buFont typeface="Wingdings" pitchFamily="2" charset="2"/>
              <a:buChar char="Ø"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Traitement</a:t>
            </a:r>
          </a:p>
        </p:txBody>
      </p:sp>
      <p:sp>
        <p:nvSpPr>
          <p:cNvPr id="21506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Médical</a:t>
            </a:r>
          </a:p>
        </p:txBody>
      </p:sp>
      <p:sp>
        <p:nvSpPr>
          <p:cNvPr id="21507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mtClean="0"/>
              <a:t>Symptomatique</a:t>
            </a:r>
          </a:p>
          <a:p>
            <a:r>
              <a:rPr lang="fr-FR" smtClean="0"/>
              <a:t>AB si infection</a:t>
            </a:r>
          </a:p>
          <a:p>
            <a:r>
              <a:rPr lang="fr-FR" smtClean="0"/>
              <a:t>Dissolution des calculs par acides biliaires ( Délursan)</a:t>
            </a:r>
          </a:p>
          <a:p>
            <a:r>
              <a:rPr lang="fr-FR" smtClean="0"/>
              <a:t>lithotritie</a:t>
            </a:r>
          </a:p>
        </p:txBody>
      </p:sp>
      <p:sp>
        <p:nvSpPr>
          <p:cNvPr id="21508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smtClean="0"/>
              <a:t>Chirurgical</a:t>
            </a:r>
          </a:p>
        </p:txBody>
      </p:sp>
      <p:sp>
        <p:nvSpPr>
          <p:cNvPr id="21509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smtClean="0"/>
              <a:t>Cholécystectomie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Affichage à l'écran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La cholécystectomie coelioscopique</vt:lpstr>
      <vt:lpstr>Anatomie</vt:lpstr>
      <vt:lpstr>Indications</vt:lpstr>
      <vt:lpstr>Lithiase vésiculaire</vt:lpstr>
      <vt:lpstr>Clinique</vt:lpstr>
      <vt:lpstr>Diapositive 6</vt:lpstr>
      <vt:lpstr>Diapositive 7</vt:lpstr>
      <vt:lpstr>Diagnostic</vt:lpstr>
      <vt:lpstr>Traitement</vt:lpstr>
      <vt:lpstr>cholécystectomie</vt:lpstr>
      <vt:lpstr>Diapositive 11</vt:lpstr>
      <vt:lpstr>Toujours associée a une cholangiographie per-op </vt:lpstr>
      <vt:lpstr>Calculs  de la VBP</vt:lpstr>
      <vt:lpstr>Traitement de la lithiase de la VBP </vt:lpstr>
      <vt:lpstr>Diapositive 15</vt:lpstr>
      <vt:lpstr>complications</vt:lpstr>
      <vt:lpstr>Vidéo cholécystectomie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cholécystectomie coelioscopique</dc:title>
  <dc:creator>Mustafa</dc:creator>
  <cp:lastModifiedBy>CHIR1TER</cp:lastModifiedBy>
  <cp:revision>36</cp:revision>
  <dcterms:created xsi:type="dcterms:W3CDTF">2013-03-17T08:50:21Z</dcterms:created>
  <dcterms:modified xsi:type="dcterms:W3CDTF">2013-03-21T06:17:13Z</dcterms:modified>
</cp:coreProperties>
</file>