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435" r:id="rId2"/>
    <p:sldId id="264" r:id="rId3"/>
    <p:sldId id="257" r:id="rId4"/>
    <p:sldId id="628" r:id="rId5"/>
    <p:sldId id="627" r:id="rId6"/>
    <p:sldId id="267" r:id="rId7"/>
    <p:sldId id="268" r:id="rId8"/>
    <p:sldId id="266" r:id="rId9"/>
    <p:sldId id="270" r:id="rId10"/>
    <p:sldId id="262" r:id="rId11"/>
    <p:sldId id="271" r:id="rId12"/>
    <p:sldId id="283" r:id="rId13"/>
    <p:sldId id="285" r:id="rId14"/>
    <p:sldId id="286" r:id="rId15"/>
    <p:sldId id="629" r:id="rId16"/>
    <p:sldId id="631" r:id="rId17"/>
    <p:sldId id="630" r:id="rId18"/>
    <p:sldId id="273" r:id="rId19"/>
    <p:sldId id="591" r:id="rId20"/>
    <p:sldId id="272" r:id="rId21"/>
    <p:sldId id="274" r:id="rId22"/>
    <p:sldId id="281" r:id="rId23"/>
    <p:sldId id="261" r:id="rId24"/>
    <p:sldId id="260" r:id="rId25"/>
    <p:sldId id="632" r:id="rId26"/>
    <p:sldId id="633" r:id="rId27"/>
    <p:sldId id="642" r:id="rId28"/>
    <p:sldId id="643" r:id="rId29"/>
    <p:sldId id="648" r:id="rId30"/>
    <p:sldId id="650" r:id="rId31"/>
    <p:sldId id="644" r:id="rId32"/>
    <p:sldId id="645" r:id="rId33"/>
    <p:sldId id="646" r:id="rId34"/>
    <p:sldId id="647" r:id="rId35"/>
    <p:sldId id="649" r:id="rId3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8DDE561-7006-4308-BE16-004AA1067C07}" type="slidenum">
              <a:rPr lang="fr-FR"/>
              <a:pPr>
                <a:defRPr/>
              </a:pPr>
              <a:t>‹N°›</a:t>
            </a:fld>
            <a:endParaRPr lang="fr-FR"/>
          </a:p>
        </p:txBody>
      </p:sp>
    </p:spTree>
    <p:extLst>
      <p:ext uri="{BB962C8B-B14F-4D97-AF65-F5344CB8AC3E}">
        <p14:creationId xmlns:p14="http://schemas.microsoft.com/office/powerpoint/2010/main" val="1737218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p:spPr>
        <p:txBody>
          <a:bodyPr/>
          <a:lstStyle/>
          <a:p>
            <a:endParaRPr lang="fr-FR" smtClean="0"/>
          </a:p>
        </p:txBody>
      </p:sp>
      <p:sp>
        <p:nvSpPr>
          <p:cNvPr id="38916"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91DCFC-9BAA-4DD5-8FF2-40DDDEC81DA7}" type="slidenum">
              <a:rPr lang="fr-FR" smtClean="0"/>
              <a:pPr eaLnBrk="1" hangingPunct="1"/>
              <a:t>27</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p:spPr>
        <p:txBody>
          <a:bodyPr/>
          <a:lstStyle/>
          <a:p>
            <a:endParaRPr lang="fr-FR" smtClean="0"/>
          </a:p>
        </p:txBody>
      </p:sp>
      <p:sp>
        <p:nvSpPr>
          <p:cNvPr id="39940"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6FBE79-008F-413F-869D-45594DEEC0F0}" type="slidenum">
              <a:rPr lang="fr-FR" smtClean="0"/>
              <a:pPr eaLnBrk="1" hangingPunct="1"/>
              <a:t>28</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6" name="Rectangle 6"/>
          <p:cNvSpPr>
            <a:spLocks noGrp="1" noChangeArrowheads="1"/>
          </p:cNvSpPr>
          <p:nvPr>
            <p:ph type="sldNum" sz="quarter" idx="12"/>
          </p:nvPr>
        </p:nvSpPr>
        <p:spPr>
          <a:ln/>
        </p:spPr>
        <p:txBody>
          <a:bodyPr/>
          <a:lstStyle>
            <a:lvl1pPr>
              <a:defRPr/>
            </a:lvl1pPr>
          </a:lstStyle>
          <a:p>
            <a:pPr>
              <a:defRPr/>
            </a:pPr>
            <a:fld id="{8574D3EF-9A23-4102-884E-064068D1EA2E}" type="slidenum">
              <a:rPr lang="fr-FR"/>
              <a:pPr>
                <a:defRPr/>
              </a:pPr>
              <a:t>‹N°›</a:t>
            </a:fld>
            <a:endParaRPr lang="fr-FR"/>
          </a:p>
        </p:txBody>
      </p:sp>
    </p:spTree>
    <p:extLst>
      <p:ext uri="{BB962C8B-B14F-4D97-AF65-F5344CB8AC3E}">
        <p14:creationId xmlns:p14="http://schemas.microsoft.com/office/powerpoint/2010/main" val="111581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6" name="Rectangle 6"/>
          <p:cNvSpPr>
            <a:spLocks noGrp="1" noChangeArrowheads="1"/>
          </p:cNvSpPr>
          <p:nvPr>
            <p:ph type="sldNum" sz="quarter" idx="12"/>
          </p:nvPr>
        </p:nvSpPr>
        <p:spPr>
          <a:ln/>
        </p:spPr>
        <p:txBody>
          <a:bodyPr/>
          <a:lstStyle>
            <a:lvl1pPr>
              <a:defRPr/>
            </a:lvl1pPr>
          </a:lstStyle>
          <a:p>
            <a:pPr>
              <a:defRPr/>
            </a:pPr>
            <a:fld id="{87C711E0-B4C5-4A66-8364-E6664C65A7E4}" type="slidenum">
              <a:rPr lang="fr-FR"/>
              <a:pPr>
                <a:defRPr/>
              </a:pPr>
              <a:t>‹N°›</a:t>
            </a:fld>
            <a:endParaRPr lang="fr-FR"/>
          </a:p>
        </p:txBody>
      </p:sp>
    </p:spTree>
    <p:extLst>
      <p:ext uri="{BB962C8B-B14F-4D97-AF65-F5344CB8AC3E}">
        <p14:creationId xmlns:p14="http://schemas.microsoft.com/office/powerpoint/2010/main" val="877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6" name="Rectangle 6"/>
          <p:cNvSpPr>
            <a:spLocks noGrp="1" noChangeArrowheads="1"/>
          </p:cNvSpPr>
          <p:nvPr>
            <p:ph type="sldNum" sz="quarter" idx="12"/>
          </p:nvPr>
        </p:nvSpPr>
        <p:spPr>
          <a:ln/>
        </p:spPr>
        <p:txBody>
          <a:bodyPr/>
          <a:lstStyle>
            <a:lvl1pPr>
              <a:defRPr/>
            </a:lvl1pPr>
          </a:lstStyle>
          <a:p>
            <a:pPr>
              <a:defRPr/>
            </a:pPr>
            <a:fld id="{A8B4BB8A-21B0-43C4-A5EE-649C51A6B6CD}" type="slidenum">
              <a:rPr lang="fr-FR"/>
              <a:pPr>
                <a:defRPr/>
              </a:pPr>
              <a:t>‹N°›</a:t>
            </a:fld>
            <a:endParaRPr lang="fr-FR"/>
          </a:p>
        </p:txBody>
      </p:sp>
    </p:spTree>
    <p:extLst>
      <p:ext uri="{BB962C8B-B14F-4D97-AF65-F5344CB8AC3E}">
        <p14:creationId xmlns:p14="http://schemas.microsoft.com/office/powerpoint/2010/main" val="197721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8" name="Rectangle 6"/>
          <p:cNvSpPr>
            <a:spLocks noGrp="1" noChangeArrowheads="1"/>
          </p:cNvSpPr>
          <p:nvPr>
            <p:ph type="sldNum" sz="quarter" idx="12"/>
          </p:nvPr>
        </p:nvSpPr>
        <p:spPr>
          <a:ln/>
        </p:spPr>
        <p:txBody>
          <a:bodyPr/>
          <a:lstStyle>
            <a:lvl1pPr>
              <a:defRPr/>
            </a:lvl1pPr>
          </a:lstStyle>
          <a:p>
            <a:pPr>
              <a:defRPr/>
            </a:pPr>
            <a:fld id="{4BBE7DB9-6CDD-4C22-B34A-C0AE19455F17}" type="slidenum">
              <a:rPr lang="fr-FR"/>
              <a:pPr>
                <a:defRPr/>
              </a:pPr>
              <a:t>‹N°›</a:t>
            </a:fld>
            <a:endParaRPr lang="fr-FR"/>
          </a:p>
        </p:txBody>
      </p:sp>
    </p:spTree>
    <p:extLst>
      <p:ext uri="{BB962C8B-B14F-4D97-AF65-F5344CB8AC3E}">
        <p14:creationId xmlns:p14="http://schemas.microsoft.com/office/powerpoint/2010/main" val="250287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8" name="Rectangle 6"/>
          <p:cNvSpPr>
            <a:spLocks noGrp="1" noChangeArrowheads="1"/>
          </p:cNvSpPr>
          <p:nvPr>
            <p:ph type="sldNum" sz="quarter" idx="12"/>
          </p:nvPr>
        </p:nvSpPr>
        <p:spPr>
          <a:ln/>
        </p:spPr>
        <p:txBody>
          <a:bodyPr/>
          <a:lstStyle>
            <a:lvl1pPr>
              <a:defRPr/>
            </a:lvl1pPr>
          </a:lstStyle>
          <a:p>
            <a:pPr>
              <a:defRPr/>
            </a:pPr>
            <a:fld id="{89E0806B-BC2C-45CD-A61E-C776EC5B4996}" type="slidenum">
              <a:rPr lang="fr-FR"/>
              <a:pPr>
                <a:defRPr/>
              </a:pPr>
              <a:t>‹N°›</a:t>
            </a:fld>
            <a:endParaRPr lang="fr-FR"/>
          </a:p>
        </p:txBody>
      </p:sp>
    </p:spTree>
    <p:extLst>
      <p:ext uri="{BB962C8B-B14F-4D97-AF65-F5344CB8AC3E}">
        <p14:creationId xmlns:p14="http://schemas.microsoft.com/office/powerpoint/2010/main" val="547813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7" name="Rectangle 6"/>
          <p:cNvSpPr>
            <a:spLocks noGrp="1" noChangeArrowheads="1"/>
          </p:cNvSpPr>
          <p:nvPr>
            <p:ph type="sldNum" sz="quarter" idx="12"/>
          </p:nvPr>
        </p:nvSpPr>
        <p:spPr>
          <a:ln/>
        </p:spPr>
        <p:txBody>
          <a:bodyPr/>
          <a:lstStyle>
            <a:lvl1pPr>
              <a:defRPr/>
            </a:lvl1pPr>
          </a:lstStyle>
          <a:p>
            <a:pPr>
              <a:defRPr/>
            </a:pPr>
            <a:fld id="{C11186C8-4938-43BD-891C-1E13A42E8155}" type="slidenum">
              <a:rPr lang="fr-FR"/>
              <a:pPr>
                <a:defRPr/>
              </a:pPr>
              <a:t>‹N°›</a:t>
            </a:fld>
            <a:endParaRPr lang="fr-FR"/>
          </a:p>
        </p:txBody>
      </p:sp>
    </p:spTree>
    <p:extLst>
      <p:ext uri="{BB962C8B-B14F-4D97-AF65-F5344CB8AC3E}">
        <p14:creationId xmlns:p14="http://schemas.microsoft.com/office/powerpoint/2010/main" val="394002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6" name="Rectangle 6"/>
          <p:cNvSpPr>
            <a:spLocks noGrp="1" noChangeArrowheads="1"/>
          </p:cNvSpPr>
          <p:nvPr>
            <p:ph type="sldNum" sz="quarter" idx="12"/>
          </p:nvPr>
        </p:nvSpPr>
        <p:spPr>
          <a:ln/>
        </p:spPr>
        <p:txBody>
          <a:bodyPr/>
          <a:lstStyle>
            <a:lvl1pPr>
              <a:defRPr/>
            </a:lvl1pPr>
          </a:lstStyle>
          <a:p>
            <a:pPr>
              <a:defRPr/>
            </a:pPr>
            <a:fld id="{6C66C855-A064-4D64-A112-BDFA8B59FFDF}" type="slidenum">
              <a:rPr lang="fr-FR"/>
              <a:pPr>
                <a:defRPr/>
              </a:pPr>
              <a:t>‹N°›</a:t>
            </a:fld>
            <a:endParaRPr lang="fr-FR"/>
          </a:p>
        </p:txBody>
      </p:sp>
    </p:spTree>
    <p:extLst>
      <p:ext uri="{BB962C8B-B14F-4D97-AF65-F5344CB8AC3E}">
        <p14:creationId xmlns:p14="http://schemas.microsoft.com/office/powerpoint/2010/main" val="197740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5" name="Rectangle 6"/>
          <p:cNvSpPr>
            <a:spLocks noGrp="1" noChangeArrowheads="1"/>
          </p:cNvSpPr>
          <p:nvPr>
            <p:ph type="sldNum" sz="quarter" idx="12"/>
          </p:nvPr>
        </p:nvSpPr>
        <p:spPr>
          <a:ln/>
        </p:spPr>
        <p:txBody>
          <a:bodyPr/>
          <a:lstStyle>
            <a:lvl1pPr>
              <a:defRPr/>
            </a:lvl1pPr>
          </a:lstStyle>
          <a:p>
            <a:pPr>
              <a:defRPr/>
            </a:pPr>
            <a:fld id="{B0735989-C525-45F2-A38B-D0F2DC5BBA2E}" type="slidenum">
              <a:rPr lang="fr-FR"/>
              <a:pPr>
                <a:defRPr/>
              </a:pPr>
              <a:t>‹N°›</a:t>
            </a:fld>
            <a:endParaRPr lang="fr-FR"/>
          </a:p>
        </p:txBody>
      </p:sp>
    </p:spTree>
    <p:extLst>
      <p:ext uri="{BB962C8B-B14F-4D97-AF65-F5344CB8AC3E}">
        <p14:creationId xmlns:p14="http://schemas.microsoft.com/office/powerpoint/2010/main" val="398009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6" name="Rectangle 6"/>
          <p:cNvSpPr>
            <a:spLocks noGrp="1" noChangeArrowheads="1"/>
          </p:cNvSpPr>
          <p:nvPr>
            <p:ph type="sldNum" sz="quarter" idx="12"/>
          </p:nvPr>
        </p:nvSpPr>
        <p:spPr>
          <a:ln/>
        </p:spPr>
        <p:txBody>
          <a:bodyPr/>
          <a:lstStyle>
            <a:lvl1pPr>
              <a:defRPr/>
            </a:lvl1pPr>
          </a:lstStyle>
          <a:p>
            <a:pPr>
              <a:defRPr/>
            </a:pPr>
            <a:fld id="{88D7F44A-FDF6-41C9-92B1-6AE698EE0D41}" type="slidenum">
              <a:rPr lang="fr-FR"/>
              <a:pPr>
                <a:defRPr/>
              </a:pPr>
              <a:t>‹N°›</a:t>
            </a:fld>
            <a:endParaRPr lang="fr-FR"/>
          </a:p>
        </p:txBody>
      </p:sp>
    </p:spTree>
    <p:extLst>
      <p:ext uri="{BB962C8B-B14F-4D97-AF65-F5344CB8AC3E}">
        <p14:creationId xmlns:p14="http://schemas.microsoft.com/office/powerpoint/2010/main" val="236201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6" name="Rectangle 6"/>
          <p:cNvSpPr>
            <a:spLocks noGrp="1" noChangeArrowheads="1"/>
          </p:cNvSpPr>
          <p:nvPr>
            <p:ph type="sldNum" sz="quarter" idx="12"/>
          </p:nvPr>
        </p:nvSpPr>
        <p:spPr>
          <a:ln/>
        </p:spPr>
        <p:txBody>
          <a:bodyPr/>
          <a:lstStyle>
            <a:lvl1pPr>
              <a:defRPr/>
            </a:lvl1pPr>
          </a:lstStyle>
          <a:p>
            <a:pPr>
              <a:defRPr/>
            </a:pPr>
            <a:fld id="{B45D73DF-B7E3-4BA8-AF85-162C85A57F9A}" type="slidenum">
              <a:rPr lang="fr-FR"/>
              <a:pPr>
                <a:defRPr/>
              </a:pPr>
              <a:t>‹N°›</a:t>
            </a:fld>
            <a:endParaRPr lang="fr-FR"/>
          </a:p>
        </p:txBody>
      </p:sp>
    </p:spTree>
    <p:extLst>
      <p:ext uri="{BB962C8B-B14F-4D97-AF65-F5344CB8AC3E}">
        <p14:creationId xmlns:p14="http://schemas.microsoft.com/office/powerpoint/2010/main" val="386979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7" name="Rectangle 6"/>
          <p:cNvSpPr>
            <a:spLocks noGrp="1" noChangeArrowheads="1"/>
          </p:cNvSpPr>
          <p:nvPr>
            <p:ph type="sldNum" sz="quarter" idx="12"/>
          </p:nvPr>
        </p:nvSpPr>
        <p:spPr>
          <a:ln/>
        </p:spPr>
        <p:txBody>
          <a:bodyPr/>
          <a:lstStyle>
            <a:lvl1pPr>
              <a:defRPr/>
            </a:lvl1pPr>
          </a:lstStyle>
          <a:p>
            <a:pPr>
              <a:defRPr/>
            </a:pPr>
            <a:fld id="{39E3972F-8F87-4110-88BF-7A1EC979D021}" type="slidenum">
              <a:rPr lang="fr-FR"/>
              <a:pPr>
                <a:defRPr/>
              </a:pPr>
              <a:t>‹N°›</a:t>
            </a:fld>
            <a:endParaRPr lang="fr-FR"/>
          </a:p>
        </p:txBody>
      </p:sp>
    </p:spTree>
    <p:extLst>
      <p:ext uri="{BB962C8B-B14F-4D97-AF65-F5344CB8AC3E}">
        <p14:creationId xmlns:p14="http://schemas.microsoft.com/office/powerpoint/2010/main" val="17311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9" name="Rectangle 6"/>
          <p:cNvSpPr>
            <a:spLocks noGrp="1" noChangeArrowheads="1"/>
          </p:cNvSpPr>
          <p:nvPr>
            <p:ph type="sldNum" sz="quarter" idx="12"/>
          </p:nvPr>
        </p:nvSpPr>
        <p:spPr>
          <a:ln/>
        </p:spPr>
        <p:txBody>
          <a:bodyPr/>
          <a:lstStyle>
            <a:lvl1pPr>
              <a:defRPr/>
            </a:lvl1pPr>
          </a:lstStyle>
          <a:p>
            <a:pPr>
              <a:defRPr/>
            </a:pPr>
            <a:fld id="{DDD17A03-4C64-4D1F-994C-252A172EF3D2}" type="slidenum">
              <a:rPr lang="fr-FR"/>
              <a:pPr>
                <a:defRPr/>
              </a:pPr>
              <a:t>‹N°›</a:t>
            </a:fld>
            <a:endParaRPr lang="fr-FR"/>
          </a:p>
        </p:txBody>
      </p:sp>
    </p:spTree>
    <p:extLst>
      <p:ext uri="{BB962C8B-B14F-4D97-AF65-F5344CB8AC3E}">
        <p14:creationId xmlns:p14="http://schemas.microsoft.com/office/powerpoint/2010/main" val="93958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5" name="Rectangle 6"/>
          <p:cNvSpPr>
            <a:spLocks noGrp="1" noChangeArrowheads="1"/>
          </p:cNvSpPr>
          <p:nvPr>
            <p:ph type="sldNum" sz="quarter" idx="12"/>
          </p:nvPr>
        </p:nvSpPr>
        <p:spPr>
          <a:ln/>
        </p:spPr>
        <p:txBody>
          <a:bodyPr/>
          <a:lstStyle>
            <a:lvl1pPr>
              <a:defRPr/>
            </a:lvl1pPr>
          </a:lstStyle>
          <a:p>
            <a:pPr>
              <a:defRPr/>
            </a:pPr>
            <a:fld id="{C9659DB6-49C7-4E8F-B2C1-D7F4032500DD}" type="slidenum">
              <a:rPr lang="fr-FR"/>
              <a:pPr>
                <a:defRPr/>
              </a:pPr>
              <a:t>‹N°›</a:t>
            </a:fld>
            <a:endParaRPr lang="fr-FR"/>
          </a:p>
        </p:txBody>
      </p:sp>
    </p:spTree>
    <p:extLst>
      <p:ext uri="{BB962C8B-B14F-4D97-AF65-F5344CB8AC3E}">
        <p14:creationId xmlns:p14="http://schemas.microsoft.com/office/powerpoint/2010/main" val="262204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4" name="Rectangle 6"/>
          <p:cNvSpPr>
            <a:spLocks noGrp="1" noChangeArrowheads="1"/>
          </p:cNvSpPr>
          <p:nvPr>
            <p:ph type="sldNum" sz="quarter" idx="12"/>
          </p:nvPr>
        </p:nvSpPr>
        <p:spPr>
          <a:ln/>
        </p:spPr>
        <p:txBody>
          <a:bodyPr/>
          <a:lstStyle>
            <a:lvl1pPr>
              <a:defRPr/>
            </a:lvl1pPr>
          </a:lstStyle>
          <a:p>
            <a:pPr>
              <a:defRPr/>
            </a:pPr>
            <a:fld id="{69EC5170-C156-4CE8-88E6-FDACE1834514}" type="slidenum">
              <a:rPr lang="fr-FR"/>
              <a:pPr>
                <a:defRPr/>
              </a:pPr>
              <a:t>‹N°›</a:t>
            </a:fld>
            <a:endParaRPr lang="fr-FR"/>
          </a:p>
        </p:txBody>
      </p:sp>
    </p:spTree>
    <p:extLst>
      <p:ext uri="{BB962C8B-B14F-4D97-AF65-F5344CB8AC3E}">
        <p14:creationId xmlns:p14="http://schemas.microsoft.com/office/powerpoint/2010/main" val="84370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7" name="Rectangle 6"/>
          <p:cNvSpPr>
            <a:spLocks noGrp="1" noChangeArrowheads="1"/>
          </p:cNvSpPr>
          <p:nvPr>
            <p:ph type="sldNum" sz="quarter" idx="12"/>
          </p:nvPr>
        </p:nvSpPr>
        <p:spPr>
          <a:ln/>
        </p:spPr>
        <p:txBody>
          <a:bodyPr/>
          <a:lstStyle>
            <a:lvl1pPr>
              <a:defRPr/>
            </a:lvl1pPr>
          </a:lstStyle>
          <a:p>
            <a:pPr>
              <a:defRPr/>
            </a:pPr>
            <a:fld id="{BD18FEBB-79FE-4BA7-B260-A89767E59403}" type="slidenum">
              <a:rPr lang="fr-FR"/>
              <a:pPr>
                <a:defRPr/>
              </a:pPr>
              <a:t>‹N°›</a:t>
            </a:fld>
            <a:endParaRPr lang="fr-FR"/>
          </a:p>
        </p:txBody>
      </p:sp>
    </p:spTree>
    <p:extLst>
      <p:ext uri="{BB962C8B-B14F-4D97-AF65-F5344CB8AC3E}">
        <p14:creationId xmlns:p14="http://schemas.microsoft.com/office/powerpoint/2010/main" val="3643824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27 janvier 2012</a:t>
            </a:r>
          </a:p>
        </p:txBody>
      </p:sp>
      <p:sp>
        <p:nvSpPr>
          <p:cNvPr id="7" name="Rectangle 6"/>
          <p:cNvSpPr>
            <a:spLocks noGrp="1" noChangeArrowheads="1"/>
          </p:cNvSpPr>
          <p:nvPr>
            <p:ph type="sldNum" sz="quarter" idx="12"/>
          </p:nvPr>
        </p:nvSpPr>
        <p:spPr>
          <a:ln/>
        </p:spPr>
        <p:txBody>
          <a:bodyPr/>
          <a:lstStyle>
            <a:lvl1pPr>
              <a:defRPr/>
            </a:lvl1pPr>
          </a:lstStyle>
          <a:p>
            <a:pPr>
              <a:defRPr/>
            </a:pPr>
            <a:fld id="{0A3B62D4-8758-4774-BDC9-7FFCF47F18E4}" type="slidenum">
              <a:rPr lang="fr-FR"/>
              <a:pPr>
                <a:defRPr/>
              </a:pPr>
              <a:t>‹N°›</a:t>
            </a:fld>
            <a:endParaRPr lang="fr-FR"/>
          </a:p>
        </p:txBody>
      </p:sp>
    </p:spTree>
    <p:extLst>
      <p:ext uri="{BB962C8B-B14F-4D97-AF65-F5344CB8AC3E}">
        <p14:creationId xmlns:p14="http://schemas.microsoft.com/office/powerpoint/2010/main" val="113657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fr-FR"/>
              <a:t>27 janvier 2012</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4C44924-8D33-4AE6-891C-B33C9123B43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0" y="1676400"/>
            <a:ext cx="9144000" cy="1828800"/>
          </a:xfrm>
        </p:spPr>
        <p:txBody>
          <a:bodyPr/>
          <a:lstStyle/>
          <a:p>
            <a:pPr eaLnBrk="1" hangingPunct="1">
              <a:defRPr/>
            </a:pPr>
            <a:r>
              <a:rPr lang="fr-FR" sz="6000" b="1" dirty="0" smtClean="0">
                <a:effectLst>
                  <a:outerShdw blurRad="38100" dist="38100" dir="2700000" algn="tl">
                    <a:srgbClr val="000000">
                      <a:alpha val="43137"/>
                    </a:srgbClr>
                  </a:outerShdw>
                </a:effectLst>
              </a:rPr>
              <a:t>CONDUITE À TENIR FACE À UN AIT</a:t>
            </a:r>
          </a:p>
        </p:txBody>
      </p:sp>
      <p:sp>
        <p:nvSpPr>
          <p:cNvPr id="2" name="ZoneTexte 1"/>
          <p:cNvSpPr txBox="1">
            <a:spLocks noChangeArrowheads="1"/>
          </p:cNvSpPr>
          <p:nvPr/>
        </p:nvSpPr>
        <p:spPr bwMode="auto">
          <a:xfrm>
            <a:off x="6172200" y="62484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FR" b="1" dirty="0"/>
              <a:t>Dr ESCUDIER Vincent</a:t>
            </a:r>
          </a:p>
          <a:p>
            <a:pPr algn="r" eaLnBrk="1" hangingPunct="1"/>
            <a:r>
              <a:rPr lang="fr-FR" b="1" dirty="0"/>
              <a:t>22 Mars 2012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Scale>
                                      <p:cBhvr>
                                        <p:cTn id="7" dur="1000" decel="50000" fill="hold">
                                          <p:stCondLst>
                                            <p:cond delay="0"/>
                                          </p:stCondLst>
                                        </p:cTn>
                                        <p:tgtEl>
                                          <p:spTgt spid="71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0"/>
                                        </p:tgtEl>
                                        <p:attrNameLst>
                                          <p:attrName>ppt_x</p:attrName>
                                          <p:attrName>ppt_y</p:attrName>
                                        </p:attrNameLst>
                                      </p:cBhvr>
                                    </p:animMotion>
                                    <p:animEffect transition="in" filter="fade">
                                      <p:cBhvr>
                                        <p:cTn id="9" dur="1000"/>
                                        <p:tgtEl>
                                          <p:spTgt spid="7170"/>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a:xfrm>
            <a:off x="323850" y="1219200"/>
            <a:ext cx="8686800" cy="5486400"/>
          </a:xfrm>
        </p:spPr>
        <p:txBody>
          <a:bodyPr/>
          <a:lstStyle/>
          <a:p>
            <a:pPr marL="0" indent="0" eaLnBrk="1" hangingPunct="1">
              <a:buFontTx/>
              <a:buNone/>
            </a:pPr>
            <a:r>
              <a:rPr lang="fr-FR" b="1" i="1" u="sng" smtClean="0"/>
              <a:t>AIT possible</a:t>
            </a:r>
            <a:r>
              <a:rPr lang="fr-FR" b="1" i="1" smtClean="0"/>
              <a:t> </a:t>
            </a:r>
            <a:r>
              <a:rPr lang="fr-FR" smtClean="0"/>
              <a:t>: </a:t>
            </a:r>
            <a:r>
              <a:rPr lang="fr-FR" sz="2400" smtClean="0"/>
              <a:t>ne sont pas évocateur d’un AIT sauf s’ils sont associés entre eux ou avec les symptômes précédemment décrits :</a:t>
            </a:r>
          </a:p>
          <a:p>
            <a:pPr lvl="2" eaLnBrk="1" hangingPunct="1"/>
            <a:r>
              <a:rPr lang="fr-FR" smtClean="0"/>
              <a:t>vertige, </a:t>
            </a:r>
          </a:p>
          <a:p>
            <a:pPr lvl="2" eaLnBrk="1" hangingPunct="1"/>
            <a:r>
              <a:rPr lang="fr-FR" smtClean="0"/>
              <a:t>diplopie, </a:t>
            </a:r>
          </a:p>
          <a:p>
            <a:pPr lvl="2" eaLnBrk="1" hangingPunct="1"/>
            <a:r>
              <a:rPr lang="fr-FR" smtClean="0"/>
              <a:t>dysarthrie, </a:t>
            </a:r>
          </a:p>
          <a:p>
            <a:pPr lvl="2" eaLnBrk="1" hangingPunct="1"/>
            <a:r>
              <a:rPr lang="fr-FR" smtClean="0"/>
              <a:t>troubles de la déglutition, </a:t>
            </a:r>
          </a:p>
          <a:p>
            <a:pPr lvl="2" eaLnBrk="1" hangingPunct="1"/>
            <a:r>
              <a:rPr lang="fr-FR" smtClean="0"/>
              <a:t>perte d’équilibre, </a:t>
            </a:r>
          </a:p>
          <a:p>
            <a:pPr lvl="2" eaLnBrk="1" hangingPunct="1"/>
            <a:r>
              <a:rPr lang="fr-FR" smtClean="0"/>
              <a:t>symptômes sensitifs isolés de la face ou qu’une partie d’un membre</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xfrm>
            <a:off x="0" y="76200"/>
            <a:ext cx="9220200" cy="1143000"/>
          </a:xfrm>
        </p:spPr>
        <p:txBody>
          <a:bodyPr/>
          <a:lstStyle/>
          <a:p>
            <a:pPr eaLnBrk="1" hangingPunct="1"/>
            <a:r>
              <a:rPr lang="fr-FR" b="1" smtClean="0"/>
              <a:t>Symptômes ne devant pas, sauf exception, faire évoquer un AIT</a:t>
            </a:r>
          </a:p>
        </p:txBody>
      </p:sp>
      <p:sp>
        <p:nvSpPr>
          <p:cNvPr id="12292" name="Rectangle 3"/>
          <p:cNvSpPr>
            <a:spLocks noGrp="1" noChangeArrowheads="1"/>
          </p:cNvSpPr>
          <p:nvPr>
            <p:ph type="body" idx="1"/>
          </p:nvPr>
        </p:nvSpPr>
        <p:spPr>
          <a:xfrm>
            <a:off x="7938" y="1600200"/>
            <a:ext cx="9745662" cy="4572000"/>
          </a:xfrm>
        </p:spPr>
        <p:txBody>
          <a:bodyPr/>
          <a:lstStyle/>
          <a:p>
            <a:pPr eaLnBrk="1" hangingPunct="1">
              <a:lnSpc>
                <a:spcPct val="80000"/>
              </a:lnSpc>
              <a:defRPr/>
            </a:pPr>
            <a:r>
              <a:rPr lang="fr-FR" sz="2400" dirty="0" smtClean="0"/>
              <a:t>Troubles de la vigilance isolé</a:t>
            </a:r>
          </a:p>
          <a:p>
            <a:pPr eaLnBrk="1" hangingPunct="1">
              <a:lnSpc>
                <a:spcPct val="80000"/>
              </a:lnSpc>
              <a:defRPr/>
            </a:pPr>
            <a:r>
              <a:rPr lang="fr-FR" sz="2400" dirty="0" smtClean="0"/>
              <a:t>Etourdissement isolé</a:t>
            </a:r>
          </a:p>
          <a:p>
            <a:pPr eaLnBrk="1" hangingPunct="1">
              <a:lnSpc>
                <a:spcPct val="80000"/>
              </a:lnSpc>
              <a:defRPr/>
            </a:pPr>
            <a:r>
              <a:rPr lang="fr-FR" sz="2400" dirty="0" smtClean="0"/>
              <a:t>Vertige isolé</a:t>
            </a:r>
          </a:p>
          <a:p>
            <a:pPr eaLnBrk="1" hangingPunct="1">
              <a:lnSpc>
                <a:spcPct val="80000"/>
              </a:lnSpc>
              <a:defRPr/>
            </a:pPr>
            <a:r>
              <a:rPr lang="fr-FR" sz="2400" dirty="0" smtClean="0"/>
              <a:t>Dysarthrie isolée</a:t>
            </a:r>
          </a:p>
          <a:p>
            <a:pPr eaLnBrk="1" hangingPunct="1">
              <a:lnSpc>
                <a:spcPct val="80000"/>
              </a:lnSpc>
              <a:defRPr/>
            </a:pPr>
            <a:r>
              <a:rPr lang="fr-FR" sz="2400" dirty="0" smtClean="0"/>
              <a:t>Dysphagie isolée</a:t>
            </a:r>
          </a:p>
          <a:p>
            <a:pPr eaLnBrk="1" hangingPunct="1">
              <a:lnSpc>
                <a:spcPct val="80000"/>
              </a:lnSpc>
              <a:defRPr/>
            </a:pPr>
            <a:r>
              <a:rPr lang="fr-FR" sz="2400" dirty="0" smtClean="0"/>
              <a:t>Diplopie isolée</a:t>
            </a:r>
          </a:p>
          <a:p>
            <a:pPr eaLnBrk="1" hangingPunct="1">
              <a:lnSpc>
                <a:spcPct val="80000"/>
              </a:lnSpc>
              <a:defRPr/>
            </a:pPr>
            <a:r>
              <a:rPr lang="fr-FR" sz="2400" dirty="0" smtClean="0"/>
              <a:t>Faiblesse généralisée</a:t>
            </a:r>
          </a:p>
          <a:p>
            <a:pPr eaLnBrk="1" hangingPunct="1">
              <a:lnSpc>
                <a:spcPct val="80000"/>
              </a:lnSpc>
              <a:defRPr/>
            </a:pPr>
            <a:r>
              <a:rPr lang="fr-FR" sz="2400" dirty="0" smtClean="0"/>
              <a:t>Confusion isolée</a:t>
            </a:r>
          </a:p>
          <a:p>
            <a:pPr eaLnBrk="1" hangingPunct="1">
              <a:lnSpc>
                <a:spcPct val="80000"/>
              </a:lnSpc>
              <a:defRPr/>
            </a:pPr>
            <a:r>
              <a:rPr lang="fr-FR" sz="2400" dirty="0" smtClean="0"/>
              <a:t>Amnésie isolée</a:t>
            </a:r>
          </a:p>
          <a:p>
            <a:pPr eaLnBrk="1" hangingPunct="1">
              <a:lnSpc>
                <a:spcPct val="80000"/>
              </a:lnSpc>
              <a:defRPr/>
            </a:pPr>
            <a:r>
              <a:rPr lang="fr-FR" sz="2400" dirty="0" smtClean="0"/>
              <a:t>Incontinence sphinctérienne urinaire ou anale</a:t>
            </a:r>
          </a:p>
          <a:p>
            <a:pPr eaLnBrk="1" hangingPunct="1">
              <a:lnSpc>
                <a:spcPct val="80000"/>
              </a:lnSpc>
              <a:defRPr/>
            </a:pPr>
            <a:r>
              <a:rPr lang="fr-FR" sz="2400" dirty="0" smtClean="0"/>
              <a:t>Perte de la vision associée à une altération de la vigilance</a:t>
            </a:r>
          </a:p>
          <a:p>
            <a:pPr eaLnBrk="1" hangingPunct="1">
              <a:lnSpc>
                <a:spcPct val="80000"/>
              </a:lnSpc>
              <a:defRPr/>
            </a:pPr>
            <a:r>
              <a:rPr lang="fr-FR" sz="2400" dirty="0" smtClean="0"/>
              <a:t>Drop-</a:t>
            </a:r>
            <a:r>
              <a:rPr lang="fr-FR" sz="2400" dirty="0" err="1" smtClean="0"/>
              <a:t>attack</a:t>
            </a:r>
            <a:r>
              <a:rPr lang="fr-FR" sz="2400" dirty="0" smtClean="0"/>
              <a:t> isolée</a:t>
            </a:r>
          </a:p>
          <a:p>
            <a:pPr eaLnBrk="1" hangingPunct="1">
              <a:lnSpc>
                <a:spcPct val="80000"/>
              </a:lnSpc>
              <a:defRPr/>
            </a:pPr>
            <a:r>
              <a:rPr lang="fr-FR" sz="2400" dirty="0" smtClean="0"/>
              <a:t>Progression selon une « marche » d’un trouble sensitif</a:t>
            </a:r>
          </a:p>
          <a:p>
            <a:pPr eaLnBrk="1" hangingPunct="1">
              <a:lnSpc>
                <a:spcPct val="80000"/>
              </a:lnSpc>
              <a:defRPr/>
            </a:pPr>
            <a:r>
              <a:rPr lang="fr-FR" sz="2400" dirty="0" smtClean="0"/>
              <a:t>Acouphènes</a:t>
            </a:r>
          </a:p>
          <a:p>
            <a:pPr marL="0" indent="0" eaLnBrk="1" hangingPunct="1">
              <a:lnSpc>
                <a:spcPct val="80000"/>
              </a:lnSpc>
              <a:buFontTx/>
              <a:buNone/>
              <a:defRPr/>
            </a:pPr>
            <a:endParaRPr lang="fr-FR" sz="2000" dirty="0" smtClean="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a:xfrm>
            <a:off x="0" y="76200"/>
            <a:ext cx="9220200" cy="1143000"/>
          </a:xfrm>
        </p:spPr>
        <p:txBody>
          <a:bodyPr/>
          <a:lstStyle/>
          <a:p>
            <a:pPr eaLnBrk="1" hangingPunct="1"/>
            <a:r>
              <a:rPr lang="fr-FR" sz="6000" b="1" smtClean="0"/>
              <a:t>Diagnostic différentiel</a:t>
            </a:r>
          </a:p>
        </p:txBody>
      </p:sp>
      <p:sp>
        <p:nvSpPr>
          <p:cNvPr id="54275" name="Rectangle 3"/>
          <p:cNvSpPr>
            <a:spLocks noGrp="1" noChangeArrowheads="1"/>
          </p:cNvSpPr>
          <p:nvPr>
            <p:ph type="body" idx="1"/>
          </p:nvPr>
        </p:nvSpPr>
        <p:spPr>
          <a:xfrm>
            <a:off x="457200" y="1447800"/>
            <a:ext cx="8229600" cy="4525963"/>
          </a:xfrm>
        </p:spPr>
        <p:txBody>
          <a:bodyPr/>
          <a:lstStyle/>
          <a:p>
            <a:pPr eaLnBrk="1" hangingPunct="1">
              <a:lnSpc>
                <a:spcPct val="90000"/>
              </a:lnSpc>
              <a:defRPr/>
            </a:pPr>
            <a:r>
              <a:rPr lang="fr-FR" b="1" i="1" u="sng" dirty="0" smtClean="0"/>
              <a:t>Affections neurologiques</a:t>
            </a:r>
            <a:r>
              <a:rPr lang="fr-FR" b="1" i="1" dirty="0" smtClean="0"/>
              <a:t> </a:t>
            </a:r>
            <a:r>
              <a:rPr lang="fr-FR" sz="2400" dirty="0" smtClean="0"/>
              <a:t>: migraine avec aura, crises épileptiques focales, tumeur cérébrale, méningiome intracrânien, malformation vasculaire cérébrale, hématome sous dural chronique, sclérose en plaques, ictus amnésique, myasthénie, paralysie périodique, narcolepsie, catalepsie</a:t>
            </a:r>
          </a:p>
          <a:p>
            <a:pPr marL="0" indent="0" eaLnBrk="1" hangingPunct="1">
              <a:lnSpc>
                <a:spcPct val="90000"/>
              </a:lnSpc>
              <a:buFontTx/>
              <a:buNone/>
              <a:defRPr/>
            </a:pPr>
            <a:endParaRPr lang="fr-FR" sz="2400" dirty="0" smtClean="0"/>
          </a:p>
          <a:p>
            <a:pPr eaLnBrk="1" hangingPunct="1">
              <a:lnSpc>
                <a:spcPct val="90000"/>
              </a:lnSpc>
              <a:defRPr/>
            </a:pPr>
            <a:r>
              <a:rPr lang="fr-FR" b="1" i="1" u="sng" dirty="0" smtClean="0"/>
              <a:t>Affections non neurologiques</a:t>
            </a:r>
            <a:r>
              <a:rPr lang="fr-FR" b="1" i="1" dirty="0" smtClean="0"/>
              <a:t> </a:t>
            </a:r>
            <a:r>
              <a:rPr lang="fr-FR" sz="2400" dirty="0" smtClean="0"/>
              <a:t>: troubles métaboliques (hypoglycémie, hyponatrémie, hypercalcémie, hyperglycémie), encéphalopathie hépatique ou hypertensive, maladie de </a:t>
            </a:r>
            <a:r>
              <a:rPr lang="fr-FR" sz="2400" dirty="0" err="1" smtClean="0"/>
              <a:t>Ménière</a:t>
            </a:r>
            <a:r>
              <a:rPr lang="fr-FR" sz="2400" dirty="0" smtClean="0"/>
              <a:t>, vertige paroxystique positionnel bénin, névrite vestibulaire, syncopes, lipothymie, hypotension orthostatique, hystérie.</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body" idx="1"/>
          </p:nvPr>
        </p:nvSpPr>
        <p:spPr>
          <a:xfrm>
            <a:off x="76200" y="1524000"/>
            <a:ext cx="8915400" cy="4876800"/>
          </a:xfrm>
        </p:spPr>
        <p:txBody>
          <a:bodyPr/>
          <a:lstStyle/>
          <a:p>
            <a:pPr marL="0" indent="0" eaLnBrk="1" hangingPunct="1">
              <a:lnSpc>
                <a:spcPct val="90000"/>
              </a:lnSpc>
              <a:buFontTx/>
              <a:buNone/>
              <a:defRPr/>
            </a:pPr>
            <a:r>
              <a:rPr lang="fr-FR" sz="2800" dirty="0" smtClean="0">
                <a:cs typeface="Arial" charset="0"/>
              </a:rPr>
              <a:t>Monsieur C Louis André né le 09/02/1927</a:t>
            </a:r>
          </a:p>
          <a:p>
            <a:pPr eaLnBrk="1" hangingPunct="1">
              <a:lnSpc>
                <a:spcPct val="90000"/>
              </a:lnSpc>
              <a:defRPr/>
            </a:pPr>
            <a:r>
              <a:rPr lang="fr-FR" sz="2800" u="sng" dirty="0" smtClean="0">
                <a:cs typeface="Arial" charset="0"/>
              </a:rPr>
              <a:t>Antécédents </a:t>
            </a:r>
            <a:r>
              <a:rPr lang="fr-FR" sz="2800" dirty="0" smtClean="0">
                <a:cs typeface="Arial" charset="0"/>
              </a:rPr>
              <a:t>: appendicectomie, cure de hernie inguinale, colectomie totale sur diverticulose en 1996, adénocarcinome prostatique en rémission, syndrome </a:t>
            </a:r>
            <a:r>
              <a:rPr lang="fr-FR" sz="2800" dirty="0" err="1" smtClean="0">
                <a:cs typeface="Arial" charset="0"/>
              </a:rPr>
              <a:t>anxio</a:t>
            </a:r>
            <a:r>
              <a:rPr lang="fr-FR" sz="2800" dirty="0" smtClean="0">
                <a:cs typeface="Arial" charset="0"/>
              </a:rPr>
              <a:t>-dépressif. </a:t>
            </a:r>
          </a:p>
          <a:p>
            <a:pPr eaLnBrk="1" hangingPunct="1">
              <a:lnSpc>
                <a:spcPct val="90000"/>
              </a:lnSpc>
              <a:defRPr/>
            </a:pPr>
            <a:r>
              <a:rPr lang="fr-FR" sz="2800" u="sng" dirty="0" smtClean="0">
                <a:cs typeface="Arial" charset="0"/>
              </a:rPr>
              <a:t>Anamnèse </a:t>
            </a:r>
            <a:r>
              <a:rPr lang="fr-FR" sz="2800" dirty="0" smtClean="0">
                <a:cs typeface="Arial" charset="0"/>
              </a:rPr>
              <a:t>: 2 épisodes d’aphasie régressant en quelques minutes le 08 et 09/03/2006. Le 10/03/2006, vers 8 h 30, déficit du membre inférieur droit durant quelques minutes. Patient adressé au SAU par le médecin traitant pour AIT à répétition</a:t>
            </a:r>
          </a:p>
          <a:p>
            <a:pPr eaLnBrk="1" hangingPunct="1">
              <a:lnSpc>
                <a:spcPct val="90000"/>
              </a:lnSpc>
              <a:defRPr/>
            </a:pPr>
            <a:r>
              <a:rPr lang="fr-FR" sz="2800" u="sng" dirty="0" smtClean="0">
                <a:cs typeface="Arial" charset="0"/>
              </a:rPr>
              <a:t>Examen physique</a:t>
            </a:r>
            <a:r>
              <a:rPr lang="fr-FR" sz="2800" dirty="0" smtClean="0">
                <a:cs typeface="Arial" charset="0"/>
              </a:rPr>
              <a:t> : pas de déficit focalisé, pouls 66 régulier, TA 141/71, T° 36,9</a:t>
            </a:r>
          </a:p>
        </p:txBody>
      </p:sp>
      <p:sp>
        <p:nvSpPr>
          <p:cNvPr id="14340" name="Rectangle 3"/>
          <p:cNvSpPr>
            <a:spLocks noGrp="1" noChangeArrowheads="1"/>
          </p:cNvSpPr>
          <p:nvPr>
            <p:ph type="title"/>
          </p:nvPr>
        </p:nvSpPr>
        <p:spPr>
          <a:xfrm>
            <a:off x="468313" y="152400"/>
            <a:ext cx="8229600" cy="1143000"/>
          </a:xfrm>
        </p:spPr>
        <p:txBody>
          <a:bodyPr/>
          <a:lstStyle/>
          <a:p>
            <a:pPr eaLnBrk="1" hangingPunct="1"/>
            <a:r>
              <a:rPr lang="fr-FR" sz="6000" b="1" smtClean="0">
                <a:cs typeface="Arial" charset="0"/>
              </a:rPr>
              <a:t>Exemple</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pPr eaLnBrk="1" hangingPunct="1"/>
            <a:r>
              <a:rPr lang="fr-FR" sz="2800" smtClean="0">
                <a:cs typeface="Arial" charset="0"/>
              </a:rPr>
              <a:t>Notion de chute avec TC 10 jours auparavant !</a:t>
            </a:r>
          </a:p>
        </p:txBody>
      </p:sp>
      <p:pic>
        <p:nvPicPr>
          <p:cNvPr id="15364" name="Picture 3" descr="IMG_3128"/>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841375" y="1600200"/>
            <a:ext cx="32670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4" descr="IMG_3129"/>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5035550" y="1600200"/>
            <a:ext cx="32670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152400" y="1143000"/>
            <a:ext cx="9525000" cy="1143000"/>
          </a:xfrm>
        </p:spPr>
        <p:txBody>
          <a:bodyPr/>
          <a:lstStyle/>
          <a:p>
            <a:pPr eaLnBrk="1" hangingPunct="1"/>
            <a:r>
              <a:rPr lang="fr-FR" sz="6400" b="1" smtClean="0">
                <a:cs typeface="Arial" charset="0"/>
              </a:rPr>
              <a:t>2- AIT : UNE URGENCE</a:t>
            </a:r>
          </a:p>
        </p:txBody>
      </p:sp>
      <p:sp>
        <p:nvSpPr>
          <p:cNvPr id="16388" name="Espace réservé du contenu 1"/>
          <p:cNvSpPr>
            <a:spLocks noGrp="1"/>
          </p:cNvSpPr>
          <p:nvPr>
            <p:ph sz="half" idx="1"/>
          </p:nvPr>
        </p:nvSpPr>
        <p:spPr/>
        <p:txBody>
          <a:bodyPr/>
          <a:lstStyle/>
          <a:p>
            <a:endParaRPr lang="fr-FR" smtClean="0"/>
          </a:p>
        </p:txBody>
      </p:sp>
      <p:sp>
        <p:nvSpPr>
          <p:cNvPr id="16389" name="Espace réservé du contenu 2"/>
          <p:cNvSpPr>
            <a:spLocks noGrp="1"/>
          </p:cNvSpPr>
          <p:nvPr>
            <p:ph sz="half" idx="2"/>
          </p:nvPr>
        </p:nvSpPr>
        <p:spPr/>
        <p:txBody>
          <a:bodyPr/>
          <a:lstStyle/>
          <a:p>
            <a:endParaRPr lang="fr-FR" smtClean="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body" idx="1"/>
          </p:nvPr>
        </p:nvSpPr>
        <p:spPr>
          <a:xfrm>
            <a:off x="-76200" y="152400"/>
            <a:ext cx="9220200" cy="6891338"/>
          </a:xfrm>
        </p:spPr>
        <p:txBody>
          <a:bodyPr/>
          <a:lstStyle/>
          <a:p>
            <a:pPr eaLnBrk="1" hangingPunct="1"/>
            <a:r>
              <a:rPr lang="fr-FR" sz="4000" smtClean="0"/>
              <a:t>L’AIT doit être considéré comme un </a:t>
            </a:r>
            <a:r>
              <a:rPr lang="fr-FR" sz="4000" b="1" i="1" u="sng" smtClean="0"/>
              <a:t>AVC en évolution jusqu’à preuve du contraire</a:t>
            </a:r>
          </a:p>
          <a:p>
            <a:pPr eaLnBrk="1" hangingPunct="1"/>
            <a:endParaRPr lang="fr-FR" sz="2000" smtClean="0"/>
          </a:p>
          <a:p>
            <a:pPr eaLnBrk="1" hangingPunct="1"/>
            <a:r>
              <a:rPr lang="fr-FR" sz="4000" b="1" i="1" u="sng" smtClean="0"/>
              <a:t>Urgence médicale diagnostique et thérapeutique </a:t>
            </a:r>
            <a:r>
              <a:rPr lang="fr-FR" sz="4000" smtClean="0"/>
              <a:t>« au même titre que l’angor instable » (HAS 2009)</a:t>
            </a:r>
          </a:p>
          <a:p>
            <a:pPr eaLnBrk="1" hangingPunct="1"/>
            <a:endParaRPr lang="fr-FR" sz="2000" smtClean="0"/>
          </a:p>
          <a:p>
            <a:pPr eaLnBrk="1" hangingPunct="1"/>
            <a:r>
              <a:rPr lang="fr-FR" sz="4000" smtClean="0"/>
              <a:t>Il existe des traitements d’efficacité démontrée après un AIT en </a:t>
            </a:r>
            <a:r>
              <a:rPr lang="fr-FR" sz="4000" b="1" i="1" u="sng" smtClean="0"/>
              <a:t>prévention secondaire</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idx="1"/>
          </p:nvPr>
        </p:nvSpPr>
        <p:spPr>
          <a:xfrm>
            <a:off x="152400" y="423863"/>
            <a:ext cx="8839200" cy="7043737"/>
          </a:xfrm>
        </p:spPr>
        <p:txBody>
          <a:bodyPr/>
          <a:lstStyle/>
          <a:p>
            <a:pPr eaLnBrk="1" hangingPunct="1"/>
            <a:r>
              <a:rPr lang="fr-FR" sz="4000" b="1" smtClean="0"/>
              <a:t>1 AVC ischémique sur 3 a présenté un AIT dans les heures, jours ou semaines précédentes.</a:t>
            </a:r>
          </a:p>
          <a:p>
            <a:pPr eaLnBrk="1" hangingPunct="1"/>
            <a:endParaRPr lang="fr-FR" sz="4000" b="1" smtClean="0"/>
          </a:p>
          <a:p>
            <a:pPr eaLnBrk="1" hangingPunct="1"/>
            <a:r>
              <a:rPr lang="fr-FR" sz="4000" b="1" smtClean="0"/>
              <a:t>Risque d’AVC après AIT :</a:t>
            </a:r>
          </a:p>
          <a:p>
            <a:pPr lvl="2" eaLnBrk="1" hangingPunct="1"/>
            <a:r>
              <a:rPr lang="fr-FR" sz="3600" b="1" smtClean="0"/>
              <a:t>J2 : 3,1 à 3,5%</a:t>
            </a:r>
          </a:p>
          <a:p>
            <a:pPr lvl="2" eaLnBrk="1" hangingPunct="1"/>
            <a:r>
              <a:rPr lang="fr-FR" sz="3600" b="1" smtClean="0"/>
              <a:t>J7 : 5,2 % (0 à 12,8% selon études)</a:t>
            </a:r>
          </a:p>
          <a:p>
            <a:pPr lvl="2" eaLnBrk="1" hangingPunct="1"/>
            <a:r>
              <a:rPr lang="fr-FR" sz="3600" b="1" smtClean="0"/>
              <a:t>J30 : 8% à 13,4%</a:t>
            </a:r>
          </a:p>
          <a:p>
            <a:pPr lvl="2" eaLnBrk="1" hangingPunct="1"/>
            <a:r>
              <a:rPr lang="fr-FR" sz="3600" b="1" smtClean="0"/>
              <a:t>J90 : 9,2% à 17,3%</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447800" y="1066800"/>
            <a:ext cx="6324600" cy="5357813"/>
          </a:xfrm>
          <a:noFill/>
        </p:spPr>
      </p:pic>
      <p:sp>
        <p:nvSpPr>
          <p:cNvPr id="19460" name="Text Box 7"/>
          <p:cNvSpPr txBox="1">
            <a:spLocks noChangeArrowheads="1"/>
          </p:cNvSpPr>
          <p:nvPr/>
        </p:nvSpPr>
        <p:spPr bwMode="auto">
          <a:xfrm>
            <a:off x="0" y="0"/>
            <a:ext cx="914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6000" b="1"/>
              <a:t>AIT : PRONOSTIC</a:t>
            </a:r>
          </a:p>
        </p:txBody>
      </p:sp>
      <p:sp>
        <p:nvSpPr>
          <p:cNvPr id="19461" name="Text Box 8"/>
          <p:cNvSpPr txBox="1">
            <a:spLocks noChangeArrowheads="1"/>
          </p:cNvSpPr>
          <p:nvPr/>
        </p:nvSpPr>
        <p:spPr bwMode="auto">
          <a:xfrm>
            <a:off x="457200"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400" i="1"/>
              <a:t>Johnston et al, JAMA 2000</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447800" y="1066800"/>
            <a:ext cx="6324600" cy="5357813"/>
          </a:xfrm>
          <a:noFill/>
        </p:spPr>
      </p:pic>
      <p:sp>
        <p:nvSpPr>
          <p:cNvPr id="20484" name="Text Box 7"/>
          <p:cNvSpPr txBox="1">
            <a:spLocks noChangeArrowheads="1"/>
          </p:cNvSpPr>
          <p:nvPr/>
        </p:nvSpPr>
        <p:spPr bwMode="auto">
          <a:xfrm>
            <a:off x="0" y="0"/>
            <a:ext cx="914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6000" b="1"/>
              <a:t>AIT : PRONOSTIC</a:t>
            </a:r>
          </a:p>
        </p:txBody>
      </p:sp>
      <p:sp>
        <p:nvSpPr>
          <p:cNvPr id="20485" name="Text Box 8"/>
          <p:cNvSpPr txBox="1">
            <a:spLocks noChangeArrowheads="1"/>
          </p:cNvSpPr>
          <p:nvPr/>
        </p:nvSpPr>
        <p:spPr bwMode="auto">
          <a:xfrm>
            <a:off x="457200"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400" i="1"/>
              <a:t>Johnston et al, JAMA 2000</a:t>
            </a:r>
          </a:p>
        </p:txBody>
      </p:sp>
      <p:cxnSp>
        <p:nvCxnSpPr>
          <p:cNvPr id="3" name="Connecteur droit 2"/>
          <p:cNvCxnSpPr/>
          <p:nvPr/>
        </p:nvCxnSpPr>
        <p:spPr>
          <a:xfrm>
            <a:off x="2743200" y="1524000"/>
            <a:ext cx="0" cy="3429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body" idx="1"/>
          </p:nvPr>
        </p:nvSpPr>
        <p:spPr>
          <a:xfrm>
            <a:off x="457200" y="1219200"/>
            <a:ext cx="8229600" cy="5257800"/>
          </a:xfrm>
        </p:spPr>
        <p:txBody>
          <a:bodyPr/>
          <a:lstStyle/>
          <a:p>
            <a:pPr eaLnBrk="1" hangingPunct="1">
              <a:defRPr/>
            </a:pPr>
            <a:r>
              <a:rPr lang="fr-FR" dirty="0" smtClean="0"/>
              <a:t>La </a:t>
            </a:r>
            <a:r>
              <a:rPr lang="fr-FR" b="1" i="1" dirty="0" smtClean="0">
                <a:effectLst>
                  <a:outerShdw blurRad="38100" dist="38100" dir="2700000" algn="tl">
                    <a:srgbClr val="000000">
                      <a:alpha val="43137"/>
                    </a:srgbClr>
                  </a:outerShdw>
                </a:effectLst>
              </a:rPr>
              <a:t>reconnaissance de l’AIT</a:t>
            </a:r>
            <a:r>
              <a:rPr lang="fr-FR" i="1" dirty="0" smtClean="0">
                <a:effectLst>
                  <a:outerShdw blurRad="38100" dist="38100" dir="2700000" algn="tl">
                    <a:srgbClr val="000000">
                      <a:alpha val="43137"/>
                    </a:srgbClr>
                  </a:outerShdw>
                </a:effectLst>
              </a:rPr>
              <a:t> </a:t>
            </a:r>
          </a:p>
          <a:p>
            <a:pPr lvl="2" eaLnBrk="1" hangingPunct="1">
              <a:defRPr/>
            </a:pPr>
            <a:r>
              <a:rPr lang="fr-FR" dirty="0" smtClean="0"/>
              <a:t>Par le patient</a:t>
            </a:r>
          </a:p>
          <a:p>
            <a:pPr lvl="2" eaLnBrk="1" hangingPunct="1">
              <a:defRPr/>
            </a:pPr>
            <a:r>
              <a:rPr lang="fr-FR" dirty="0" smtClean="0"/>
              <a:t>Et par le médecin</a:t>
            </a:r>
          </a:p>
          <a:p>
            <a:pPr lvl="2" eaLnBrk="1" hangingPunct="1">
              <a:defRPr/>
            </a:pPr>
            <a:endParaRPr lang="fr-FR" dirty="0" smtClean="0"/>
          </a:p>
          <a:p>
            <a:pPr eaLnBrk="1" hangingPunct="1">
              <a:defRPr/>
            </a:pPr>
            <a:r>
              <a:rPr lang="fr-FR" dirty="0" smtClean="0"/>
              <a:t>Est l’étape </a:t>
            </a:r>
            <a:r>
              <a:rPr lang="fr-FR" b="1" i="1" dirty="0" smtClean="0">
                <a:effectLst>
                  <a:outerShdw blurRad="38100" dist="38100" dir="2700000" algn="tl">
                    <a:srgbClr val="000000">
                      <a:alpha val="43137"/>
                    </a:srgbClr>
                  </a:outerShdw>
                </a:effectLst>
              </a:rPr>
              <a:t>indispensable</a:t>
            </a:r>
          </a:p>
          <a:p>
            <a:pPr marL="0" indent="0" eaLnBrk="1" hangingPunct="1">
              <a:buFontTx/>
              <a:buNone/>
              <a:defRPr/>
            </a:pPr>
            <a:endParaRPr lang="fr-FR" dirty="0" smtClean="0"/>
          </a:p>
          <a:p>
            <a:pPr eaLnBrk="1" hangingPunct="1">
              <a:defRPr/>
            </a:pPr>
            <a:r>
              <a:rPr lang="fr-FR" sz="2400" dirty="0" smtClean="0"/>
              <a:t>Qui va permettre de mettre en œuvre rapidement les mesures qui vont </a:t>
            </a:r>
            <a:r>
              <a:rPr lang="fr-FR" b="1" i="1" dirty="0" smtClean="0">
                <a:effectLst>
                  <a:outerShdw blurRad="38100" dist="38100" dir="2700000" algn="tl">
                    <a:srgbClr val="000000">
                      <a:alpha val="43137"/>
                    </a:srgbClr>
                  </a:outerShdw>
                </a:effectLst>
              </a:rPr>
              <a:t>éviter la survenue d’un infarctus cérébral</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304800" y="88900"/>
            <a:ext cx="7543800" cy="1892300"/>
          </a:xfrm>
          <a:noFill/>
        </p:spPr>
      </p:pic>
      <p:pic>
        <p:nvPicPr>
          <p:cNvPr id="21508" name="Picture 8"/>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7378700" y="609600"/>
            <a:ext cx="1841500" cy="209550"/>
          </a:xfrm>
          <a:noFill/>
        </p:spPr>
      </p:pic>
      <p:sp>
        <p:nvSpPr>
          <p:cNvPr id="21509" name="Text Box 12"/>
          <p:cNvSpPr txBox="1">
            <a:spLocks noChangeArrowheads="1"/>
          </p:cNvSpPr>
          <p:nvPr/>
        </p:nvSpPr>
        <p:spPr bwMode="auto">
          <a:xfrm>
            <a:off x="914400" y="2008188"/>
            <a:ext cx="75438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a:t>1707 AIT diagnostiqués entre mars 1997 et février 1998</a:t>
            </a:r>
          </a:p>
          <a:p>
            <a:pPr eaLnBrk="1" hangingPunct="1">
              <a:spcBef>
                <a:spcPct val="50000"/>
              </a:spcBef>
            </a:pPr>
            <a:r>
              <a:rPr lang="fr-FR"/>
              <a:t>99% (1697) ont pu être examiné le jour de survenu des symptômes</a:t>
            </a:r>
          </a:p>
          <a:p>
            <a:pPr eaLnBrk="1" hangingPunct="1">
              <a:spcBef>
                <a:spcPct val="50000"/>
              </a:spcBef>
            </a:pPr>
            <a:r>
              <a:rPr lang="fr-FR"/>
              <a:t>Age moyen : 72 ans ; durée moyenne : 207 minutes</a:t>
            </a:r>
          </a:p>
        </p:txBody>
      </p:sp>
      <p:graphicFrame>
        <p:nvGraphicFramePr>
          <p:cNvPr id="23615" name="Group 63"/>
          <p:cNvGraphicFramePr>
            <a:graphicFrameLocks noGrp="1"/>
          </p:cNvGraphicFramePr>
          <p:nvPr>
            <p:ph sz="quarter" idx="3"/>
          </p:nvPr>
        </p:nvGraphicFramePr>
        <p:xfrm>
          <a:off x="533400" y="3276600"/>
          <a:ext cx="8229600" cy="2011363"/>
        </p:xfrm>
        <a:graphic>
          <a:graphicData uri="http://schemas.openxmlformats.org/drawingml/2006/table">
            <a:tbl>
              <a:tblPr/>
              <a:tblGrid>
                <a:gridCol w="4114800"/>
                <a:gridCol w="4114800"/>
              </a:tblGrid>
              <a:tr h="398375">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cap="none" normalizeH="0" baseline="0" dirty="0" smtClean="0">
                          <a:ln>
                            <a:noFill/>
                          </a:ln>
                          <a:solidFill>
                            <a:schemeClr val="tx1"/>
                          </a:solidFill>
                          <a:effectLst/>
                          <a:latin typeface="Times" pitchFamily="1" charset="0"/>
                        </a:rPr>
                        <a:t>AIT à 3 mois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cap="none" normalizeH="0" baseline="0" dirty="0" smtClean="0">
                          <a:ln>
                            <a:noFill/>
                          </a:ln>
                          <a:solidFill>
                            <a:schemeClr val="tx1"/>
                          </a:solidFill>
                          <a:effectLst/>
                          <a:latin typeface="Times" pitchFamily="1" charset="0"/>
                        </a:rPr>
                        <a:t>12,7 % (216)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54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cap="none" normalizeH="0" baseline="0" dirty="0" smtClean="0">
                          <a:ln>
                            <a:noFill/>
                          </a:ln>
                          <a:solidFill>
                            <a:schemeClr val="tx1"/>
                          </a:solidFill>
                          <a:effectLst/>
                          <a:latin typeface="Times" pitchFamily="1" charset="0"/>
                        </a:rPr>
                        <a:t>Infarctus cérébral à 3 mois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cap="none" normalizeH="0" baseline="0" dirty="0" smtClean="0">
                          <a:ln>
                            <a:noFill/>
                          </a:ln>
                          <a:solidFill>
                            <a:schemeClr val="tx1"/>
                          </a:solidFill>
                          <a:effectLst/>
                          <a:latin typeface="Times" pitchFamily="1" charset="0"/>
                        </a:rPr>
                        <a:t>10, 5 % (180)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00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pitchFamily="1" charset="0"/>
                        </a:rPr>
                        <a:t>Evènements cardiovasculaires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pitchFamily="1" charset="0"/>
                        </a:rPr>
                        <a:t>2,6 % (44)</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pitchFamily="1" charset="0"/>
                        </a:rPr>
                        <a:t>Décès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pitchFamily="1" charset="0"/>
                        </a:rPr>
                        <a:t>2,6% (45)</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pitchFamily="1" charset="0"/>
                        </a:rPr>
                        <a:t>Événement (total)</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pitchFamily="1" charset="0"/>
                        </a:rPr>
                        <a:t>25,1 % (428) *</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10" name="Text Box 40"/>
          <p:cNvSpPr txBox="1">
            <a:spLocks noChangeArrowheads="1"/>
          </p:cNvSpPr>
          <p:nvPr/>
        </p:nvSpPr>
        <p:spPr bwMode="auto">
          <a:xfrm>
            <a:off x="0" y="5827713"/>
            <a:ext cx="91440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fr-FR" b="1" dirty="0" smtClean="0"/>
              <a:t>* </a:t>
            </a:r>
            <a:r>
              <a:rPr lang="fr-FR" sz="2800" b="1" i="1" dirty="0" smtClean="0">
                <a:effectLst>
                  <a:outerShdw blurRad="38100" dist="38100" dir="2700000" algn="tl">
                    <a:srgbClr val="000000">
                      <a:alpha val="43137"/>
                    </a:srgbClr>
                  </a:outerShdw>
                </a:effectLst>
              </a:rPr>
              <a:t>Plus de 50% des événements sont survenus dans les 4 premiers jours</a:t>
            </a:r>
            <a:endParaRPr lang="fr-FR" b="1" i="1" dirty="0" smtClean="0">
              <a:effectLst>
                <a:outerShdw blurRad="38100" dist="38100" dir="2700000" algn="tl">
                  <a:srgbClr val="000000">
                    <a:alpha val="43137"/>
                  </a:srgbClr>
                </a:outerShdw>
              </a:effectLst>
            </a:endParaRPr>
          </a:p>
        </p:txBody>
      </p:sp>
      <p:sp>
        <p:nvSpPr>
          <p:cNvPr id="2" name="Rectangle 1"/>
          <p:cNvSpPr/>
          <p:nvPr/>
        </p:nvSpPr>
        <p:spPr>
          <a:xfrm>
            <a:off x="228600" y="5867400"/>
            <a:ext cx="8763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532" name="Rectangle 2"/>
          <p:cNvSpPr>
            <a:spLocks noChangeArrowheads="1"/>
          </p:cNvSpPr>
          <p:nvPr/>
        </p:nvSpPr>
        <p:spPr bwMode="auto">
          <a:xfrm>
            <a:off x="0" y="5257800"/>
            <a:ext cx="91630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chemeClr val="hlink"/>
              </a:buClr>
              <a:buSzPct val="80000"/>
              <a:buFont typeface="Wingdings" pitchFamily="2" charset="2"/>
              <a:buNone/>
            </a:pPr>
            <a:r>
              <a:rPr lang="fr-FR" sz="1400">
                <a:latin typeface="Tahoma" charset="0"/>
              </a:rPr>
              <a:t>Par rapport à cohorte de même âge  : risque d’IC x 50 (dont 20% fatals, 60% séquelles)</a:t>
            </a:r>
          </a:p>
          <a:p>
            <a:pPr algn="ctr">
              <a:spcBef>
                <a:spcPct val="20000"/>
              </a:spcBef>
              <a:buClr>
                <a:schemeClr val="hlink"/>
              </a:buClr>
              <a:buSzPct val="80000"/>
              <a:buFont typeface="Wingdings" pitchFamily="2" charset="2"/>
              <a:buNone/>
            </a:pPr>
            <a:r>
              <a:rPr lang="fr-FR" sz="1400">
                <a:latin typeface="Tahoma" charset="0"/>
              </a:rPr>
              <a:t>risque d’évènements cardiaques x 7</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9"/>
          <p:cNvSpPr>
            <a:spLocks noGrp="1" noChangeArrowheads="1"/>
          </p:cNvSpPr>
          <p:nvPr>
            <p:ph type="title"/>
          </p:nvPr>
        </p:nvSpPr>
        <p:spPr>
          <a:xfrm>
            <a:off x="-277813" y="0"/>
            <a:ext cx="9745663" cy="1143000"/>
          </a:xfrm>
        </p:spPr>
        <p:txBody>
          <a:bodyPr/>
          <a:lstStyle/>
          <a:p>
            <a:pPr eaLnBrk="1" hangingPunct="1"/>
            <a:r>
              <a:rPr lang="fr-FR" sz="3600" b="1" smtClean="0"/>
              <a:t>Facteurs de risque indépendants de récidive à 90 jours</a:t>
            </a:r>
          </a:p>
        </p:txBody>
      </p:sp>
      <p:pic>
        <p:nvPicPr>
          <p:cNvPr id="22532" name="Picture 4"/>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0" y="1171575"/>
            <a:ext cx="7239000" cy="3294063"/>
          </a:xfrm>
          <a:noFill/>
        </p:spPr>
      </p:pic>
      <p:sp>
        <p:nvSpPr>
          <p:cNvPr id="22533" name="Rectangle 7"/>
          <p:cNvSpPr>
            <a:spLocks noChangeArrowheads="1"/>
          </p:cNvSpPr>
          <p:nvPr/>
        </p:nvSpPr>
        <p:spPr bwMode="auto">
          <a:xfrm>
            <a:off x="4495800" y="4343400"/>
            <a:ext cx="43434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2534" name="Picture 8"/>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6019800" y="3846513"/>
            <a:ext cx="3124200" cy="3011487"/>
          </a:xfrm>
          <a:noFill/>
        </p:spPr>
      </p:pic>
      <p:sp>
        <p:nvSpPr>
          <p:cNvPr id="22535" name="Rectangle 11"/>
          <p:cNvSpPr>
            <a:spLocks noChangeArrowheads="1"/>
          </p:cNvSpPr>
          <p:nvPr/>
        </p:nvSpPr>
        <p:spPr bwMode="auto">
          <a:xfrm>
            <a:off x="3657600" y="4114800"/>
            <a:ext cx="2362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36" name="Text Box 12"/>
          <p:cNvSpPr txBox="1">
            <a:spLocks noChangeArrowheads="1"/>
          </p:cNvSpPr>
          <p:nvPr/>
        </p:nvSpPr>
        <p:spPr bwMode="auto">
          <a:xfrm>
            <a:off x="1981200" y="47244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400" i="1"/>
              <a:t>Johnston et al, JAMA 2000</a:t>
            </a:r>
          </a:p>
        </p:txBody>
      </p:sp>
      <p:sp>
        <p:nvSpPr>
          <p:cNvPr id="22537" name="Text Box 13"/>
          <p:cNvSpPr txBox="1">
            <a:spLocks noChangeArrowheads="1"/>
          </p:cNvSpPr>
          <p:nvPr/>
        </p:nvSpPr>
        <p:spPr bwMode="auto">
          <a:xfrm>
            <a:off x="152400" y="5334000"/>
            <a:ext cx="5867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2400" b="1"/>
              <a:t>Le risque d’IC varie de 0 à 34% selon le nombre de FR</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4572000" y="2209800"/>
            <a:ext cx="4572000" cy="3887788"/>
          </a:xfrm>
          <a:noFill/>
        </p:spPr>
      </p:pic>
      <p:grpSp>
        <p:nvGrpSpPr>
          <p:cNvPr id="23556" name="Group 13"/>
          <p:cNvGrpSpPr>
            <a:grpSpLocks/>
          </p:cNvGrpSpPr>
          <p:nvPr/>
        </p:nvGrpSpPr>
        <p:grpSpPr bwMode="auto">
          <a:xfrm>
            <a:off x="152400" y="152400"/>
            <a:ext cx="8382000" cy="1833563"/>
            <a:chOff x="96" y="96"/>
            <a:chExt cx="5280" cy="1155"/>
          </a:xfrm>
        </p:grpSpPr>
        <p:pic>
          <p:nvPicPr>
            <p:cNvPr id="23560"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0" y="96"/>
              <a:ext cx="5136" cy="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 y="840"/>
              <a:ext cx="768"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508" name="Text Box 14"/>
          <p:cNvSpPr txBox="1">
            <a:spLocks noChangeArrowheads="1"/>
          </p:cNvSpPr>
          <p:nvPr/>
        </p:nvSpPr>
        <p:spPr bwMode="auto">
          <a:xfrm>
            <a:off x="0" y="2392363"/>
            <a:ext cx="4191000"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fr-FR" sz="2000" b="1" i="1" u="sng" dirty="0" smtClean="0"/>
              <a:t>Phase 1</a:t>
            </a:r>
            <a:r>
              <a:rPr lang="fr-FR" sz="1600" dirty="0" smtClean="0"/>
              <a:t> : 634 patients ; </a:t>
            </a:r>
          </a:p>
          <a:p>
            <a:pPr eaLnBrk="1" hangingPunct="1">
              <a:spcBef>
                <a:spcPts val="0"/>
              </a:spcBef>
              <a:defRPr/>
            </a:pPr>
            <a:r>
              <a:rPr lang="fr-FR" sz="1600" dirty="0" smtClean="0"/>
              <a:t>bilan programmé : délai médian 3 jours, délai médian d’instauration du </a:t>
            </a:r>
            <a:r>
              <a:rPr lang="fr-FR" sz="1600" dirty="0" err="1" smtClean="0"/>
              <a:t>ttt</a:t>
            </a:r>
            <a:r>
              <a:rPr lang="fr-FR" sz="1600" dirty="0" smtClean="0"/>
              <a:t> = 20 jours</a:t>
            </a:r>
          </a:p>
          <a:p>
            <a:pPr eaLnBrk="1" hangingPunct="1">
              <a:spcBef>
                <a:spcPct val="50000"/>
              </a:spcBef>
              <a:defRPr/>
            </a:pPr>
            <a:r>
              <a:rPr lang="fr-FR" sz="2000" b="1" i="1" u="sng" dirty="0" smtClean="0"/>
              <a:t>Phase 2</a:t>
            </a:r>
            <a:r>
              <a:rPr lang="fr-FR" sz="1600" dirty="0" smtClean="0"/>
              <a:t> : 644 patients ; </a:t>
            </a:r>
          </a:p>
          <a:p>
            <a:pPr eaLnBrk="1" hangingPunct="1">
              <a:spcBef>
                <a:spcPts val="0"/>
              </a:spcBef>
              <a:defRPr/>
            </a:pPr>
            <a:r>
              <a:rPr lang="fr-FR" sz="1600" dirty="0" smtClean="0"/>
              <a:t>bilan en urgence : délai médian 1 jour</a:t>
            </a:r>
          </a:p>
          <a:p>
            <a:pPr eaLnBrk="1" hangingPunct="1">
              <a:spcBef>
                <a:spcPts val="0"/>
              </a:spcBef>
              <a:defRPr/>
            </a:pPr>
            <a:r>
              <a:rPr lang="fr-FR" sz="1600" dirty="0" smtClean="0"/>
              <a:t>délai médian d’instauration du </a:t>
            </a:r>
            <a:r>
              <a:rPr lang="fr-FR" sz="1600" dirty="0" err="1" smtClean="0"/>
              <a:t>ttt</a:t>
            </a:r>
            <a:r>
              <a:rPr lang="fr-FR" sz="1600" dirty="0" smtClean="0"/>
              <a:t> = 1 jour</a:t>
            </a:r>
          </a:p>
          <a:p>
            <a:pPr eaLnBrk="1" hangingPunct="1">
              <a:spcBef>
                <a:spcPts val="0"/>
              </a:spcBef>
              <a:defRPr/>
            </a:pPr>
            <a:endParaRPr lang="fr-FR" sz="700" dirty="0" smtClean="0"/>
          </a:p>
          <a:p>
            <a:pPr algn="ctr" eaLnBrk="1" hangingPunct="1">
              <a:spcBef>
                <a:spcPts val="0"/>
              </a:spcBef>
              <a:defRPr/>
            </a:pPr>
            <a:r>
              <a:rPr lang="fr-FR" sz="2000" b="1" i="1" dirty="0" smtClean="0"/>
              <a:t>Taux AVC à J90 : </a:t>
            </a:r>
          </a:p>
          <a:p>
            <a:pPr algn="ctr" eaLnBrk="1" hangingPunct="1">
              <a:spcBef>
                <a:spcPts val="0"/>
              </a:spcBef>
              <a:defRPr/>
            </a:pPr>
            <a:r>
              <a:rPr lang="fr-FR" sz="2000" b="1" i="1" dirty="0" smtClean="0"/>
              <a:t>10,3% en phase 1</a:t>
            </a:r>
          </a:p>
          <a:p>
            <a:pPr algn="ctr" eaLnBrk="1" hangingPunct="1">
              <a:spcBef>
                <a:spcPts val="0"/>
              </a:spcBef>
              <a:defRPr/>
            </a:pPr>
            <a:r>
              <a:rPr lang="fr-FR" sz="2000" b="1" i="1" dirty="0" smtClean="0"/>
              <a:t>et 2,1% en phase 2</a:t>
            </a:r>
          </a:p>
          <a:p>
            <a:pPr algn="ctr" eaLnBrk="1" hangingPunct="1">
              <a:spcBef>
                <a:spcPts val="0"/>
              </a:spcBef>
              <a:defRPr/>
            </a:pPr>
            <a:endParaRPr lang="fr-FR" sz="2400" b="1" i="1" dirty="0" smtClean="0">
              <a:effectLst>
                <a:outerShdw blurRad="38100" dist="38100" dir="2700000" algn="tl">
                  <a:srgbClr val="000000">
                    <a:alpha val="43137"/>
                  </a:srgbClr>
                </a:outerShdw>
              </a:effectLst>
            </a:endParaRPr>
          </a:p>
        </p:txBody>
      </p:sp>
      <p:sp>
        <p:nvSpPr>
          <p:cNvPr id="2" name="Rectangle 1"/>
          <p:cNvSpPr/>
          <p:nvPr/>
        </p:nvSpPr>
        <p:spPr>
          <a:xfrm>
            <a:off x="0" y="5715000"/>
            <a:ext cx="4495800" cy="830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59" name="Rectangle 2"/>
          <p:cNvSpPr>
            <a:spLocks noChangeArrowheads="1"/>
          </p:cNvSpPr>
          <p:nvPr/>
        </p:nvSpPr>
        <p:spPr bwMode="auto">
          <a:xfrm>
            <a:off x="0" y="572293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r>
              <a:rPr lang="fr-FR" sz="2400" b="1"/>
              <a:t>Baisse du RR d’AVC (décès, dépendance) à 6 mois de 79%</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p:cNvSpPr txBox="1">
            <a:spLocks noChangeArrowheads="1"/>
          </p:cNvSpPr>
          <p:nvPr/>
        </p:nvSpPr>
        <p:spPr bwMode="auto">
          <a:xfrm>
            <a:off x="0" y="2263775"/>
            <a:ext cx="9144000" cy="18399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0000" bIns="18000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pPr>
            <a:r>
              <a:rPr lang="fr-FR" sz="6000" b="1"/>
              <a:t>« L’AIT récent doit être surveillé en UNV » *</a:t>
            </a:r>
          </a:p>
        </p:txBody>
      </p:sp>
      <p:sp>
        <p:nvSpPr>
          <p:cNvPr id="24580" name="Text Box 5"/>
          <p:cNvSpPr txBox="1">
            <a:spLocks noChangeArrowheads="1"/>
          </p:cNvSpPr>
          <p:nvPr/>
        </p:nvSpPr>
        <p:spPr bwMode="auto">
          <a:xfrm>
            <a:off x="609600" y="5029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a:t>* Circulaire DHOS/04 n°2007-108 du 22 mars 2007</a:t>
            </a:r>
          </a:p>
          <a:p>
            <a:pPr eaLnBrk="1" hangingPunct="1"/>
            <a:r>
              <a:rPr lang="fr-FR" sz="1200"/>
              <a:t>* HAS 2009</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0" y="76200"/>
            <a:ext cx="9220200" cy="1143000"/>
          </a:xfrm>
        </p:spPr>
        <p:txBody>
          <a:bodyPr/>
          <a:lstStyle/>
          <a:p>
            <a:pPr eaLnBrk="1" hangingPunct="1"/>
            <a:r>
              <a:rPr lang="fr-FR" sz="8000" b="1" smtClean="0"/>
              <a:t>L’AIT en pratique</a:t>
            </a:r>
          </a:p>
        </p:txBody>
      </p:sp>
      <p:sp>
        <p:nvSpPr>
          <p:cNvPr id="9219" name="Rectangle 3"/>
          <p:cNvSpPr>
            <a:spLocks noGrp="1" noChangeArrowheads="1"/>
          </p:cNvSpPr>
          <p:nvPr>
            <p:ph type="body" idx="1"/>
          </p:nvPr>
        </p:nvSpPr>
        <p:spPr>
          <a:xfrm>
            <a:off x="609600" y="3886200"/>
            <a:ext cx="8077200" cy="2590800"/>
          </a:xfrm>
          <a:ln w="28575">
            <a:solidFill>
              <a:srgbClr val="FF0000"/>
            </a:solidFill>
            <a:miter lim="800000"/>
            <a:headEnd/>
            <a:tailEnd/>
          </a:ln>
        </p:spPr>
        <p:txBody>
          <a:bodyPr/>
          <a:lstStyle/>
          <a:p>
            <a:pPr eaLnBrk="1" hangingPunct="1">
              <a:defRPr/>
            </a:pPr>
            <a:r>
              <a:rPr lang="fr-FR" sz="2800" dirty="0" smtClean="0"/>
              <a:t>AIT récent = </a:t>
            </a:r>
            <a:r>
              <a:rPr lang="fr-FR" sz="2800" b="1" i="1" dirty="0" smtClean="0"/>
              <a:t>hospitalisation en urgence</a:t>
            </a:r>
            <a:r>
              <a:rPr lang="fr-FR" sz="2800" dirty="0" smtClean="0"/>
              <a:t> en UNV si possible</a:t>
            </a:r>
          </a:p>
          <a:p>
            <a:pPr marL="0" indent="0" eaLnBrk="1" hangingPunct="1">
              <a:buFontTx/>
              <a:buNone/>
              <a:defRPr/>
            </a:pPr>
            <a:endParaRPr lang="fr-FR" sz="1400" dirty="0" smtClean="0"/>
          </a:p>
          <a:p>
            <a:pPr eaLnBrk="1" hangingPunct="1">
              <a:defRPr/>
            </a:pPr>
            <a:r>
              <a:rPr lang="fr-FR" sz="2800" dirty="0" smtClean="0"/>
              <a:t>Si diagnostic évoqué = </a:t>
            </a:r>
            <a:r>
              <a:rPr lang="fr-FR" sz="2800" b="1" i="1" dirty="0" smtClean="0"/>
              <a:t>imagerie en urgence</a:t>
            </a:r>
          </a:p>
          <a:p>
            <a:pPr marL="0" indent="0" eaLnBrk="1" hangingPunct="1">
              <a:buFontTx/>
              <a:buNone/>
              <a:defRPr/>
            </a:pPr>
            <a:endParaRPr lang="fr-FR" sz="1400" dirty="0" smtClean="0"/>
          </a:p>
          <a:p>
            <a:pPr eaLnBrk="1" hangingPunct="1">
              <a:defRPr/>
            </a:pPr>
            <a:r>
              <a:rPr lang="fr-FR" sz="2800" b="1" i="1" dirty="0" smtClean="0"/>
              <a:t>Pas d’AAP avant l’imagerie</a:t>
            </a:r>
          </a:p>
        </p:txBody>
      </p:sp>
      <p:sp>
        <p:nvSpPr>
          <p:cNvPr id="25605" name="Text Box 4"/>
          <p:cNvSpPr txBox="1">
            <a:spLocks noChangeArrowheads="1"/>
          </p:cNvSpPr>
          <p:nvPr/>
        </p:nvSpPr>
        <p:spPr bwMode="auto">
          <a:xfrm>
            <a:off x="76200" y="1612900"/>
            <a:ext cx="9067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800"/>
              <a:t>L’AIT est une </a:t>
            </a:r>
            <a:r>
              <a:rPr lang="fr-FR" sz="2800" b="1" u="sng"/>
              <a:t>urgence</a:t>
            </a:r>
            <a:r>
              <a:rPr lang="fr-FR" sz="2800"/>
              <a:t> et justifie une </a:t>
            </a:r>
            <a:r>
              <a:rPr lang="fr-FR" sz="2800" b="1" u="sng"/>
              <a:t>prise en charge neuro-vasculaire immédiate </a:t>
            </a:r>
            <a:r>
              <a:rPr lang="fr-FR" sz="2800"/>
              <a:t>pour confirmer le diagnostic, préciser l’étiologie et instaurer le traitement en urgence (</a:t>
            </a:r>
            <a:r>
              <a:rPr lang="fr-FR" sz="2800" b="1"/>
              <a:t>réduction risque relatif d’AIC de 79%</a:t>
            </a:r>
            <a:r>
              <a:rPr lang="fr-FR" sz="2800"/>
              <a:t>).</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a:xfrm>
            <a:off x="0" y="152400"/>
            <a:ext cx="9220200" cy="1143000"/>
          </a:xfrm>
        </p:spPr>
        <p:txBody>
          <a:bodyPr/>
          <a:lstStyle/>
          <a:p>
            <a:pPr eaLnBrk="1" hangingPunct="1"/>
            <a:r>
              <a:rPr lang="fr-FR" sz="5400" b="1" smtClean="0"/>
              <a:t>L’ACCIDENT VASCULAIRE CÉRÉBRAL</a:t>
            </a:r>
          </a:p>
        </p:txBody>
      </p:sp>
      <p:sp>
        <p:nvSpPr>
          <p:cNvPr id="26628" name="Rectangle 2"/>
          <p:cNvSpPr>
            <a:spLocks noChangeArrowheads="1"/>
          </p:cNvSpPr>
          <p:nvPr/>
        </p:nvSpPr>
        <p:spPr bwMode="auto">
          <a:xfrm>
            <a:off x="0" y="1735138"/>
            <a:ext cx="92202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3600" b="1">
                <a:latin typeface="Calibri" pitchFamily="34" charset="0"/>
              </a:rPr>
              <a:t>150.000 personnes/an </a:t>
            </a:r>
            <a:r>
              <a:rPr lang="fr-FR" sz="3200">
                <a:latin typeface="Calibri" pitchFamily="34" charset="0"/>
              </a:rPr>
              <a:t>sont victimes d’AVC</a:t>
            </a:r>
          </a:p>
          <a:p>
            <a:r>
              <a:rPr lang="fr-FR" sz="3200">
                <a:latin typeface="Calibri" pitchFamily="34" charset="0"/>
              </a:rPr>
              <a:t>(</a:t>
            </a:r>
            <a:r>
              <a:rPr lang="fr-FR" sz="3200" i="1">
                <a:latin typeface="Calibri" pitchFamily="34" charset="0"/>
              </a:rPr>
              <a:t>35.000 récidives</a:t>
            </a:r>
            <a:r>
              <a:rPr lang="fr-FR" sz="3200">
                <a:latin typeface="Calibri" pitchFamily="34" charset="0"/>
              </a:rPr>
              <a:t>) </a:t>
            </a:r>
            <a:r>
              <a:rPr lang="fr-FR" sz="2800">
                <a:latin typeface="Calibri" pitchFamily="34" charset="0"/>
              </a:rPr>
              <a:t>dont </a:t>
            </a:r>
            <a:r>
              <a:rPr lang="fr-FR" sz="2800" i="1">
                <a:latin typeface="Calibri" pitchFamily="34" charset="0"/>
              </a:rPr>
              <a:t>50% garderont graves séquelles.</a:t>
            </a:r>
            <a:endParaRPr lang="fr-FR" sz="3600" i="1">
              <a:latin typeface="Calibri" pitchFamily="34" charset="0"/>
            </a:endParaRPr>
          </a:p>
          <a:p>
            <a:endParaRPr lang="fr-FR" sz="1200" b="1">
              <a:latin typeface="Calibri" pitchFamily="34" charset="0"/>
            </a:endParaRPr>
          </a:p>
          <a:p>
            <a:r>
              <a:rPr lang="fr-FR" sz="3600" b="1">
                <a:latin typeface="Calibri" pitchFamily="34" charset="0"/>
              </a:rPr>
              <a:t>Première cause de </a:t>
            </a:r>
            <a:r>
              <a:rPr lang="fr-FR" sz="3600" b="1" u="sng">
                <a:latin typeface="Calibri" pitchFamily="34" charset="0"/>
              </a:rPr>
              <a:t>handicap</a:t>
            </a:r>
            <a:r>
              <a:rPr lang="fr-FR" sz="3600" b="1">
                <a:latin typeface="Calibri" pitchFamily="34" charset="0"/>
              </a:rPr>
              <a:t> acquis de l’adulte </a:t>
            </a:r>
            <a:r>
              <a:rPr lang="fr-FR" sz="2800">
                <a:latin typeface="Calibri" pitchFamily="34" charset="0"/>
              </a:rPr>
              <a:t>(250.000 en ALD); 75% des survivants d’AVC gardent des séquelles </a:t>
            </a:r>
            <a:r>
              <a:rPr lang="fr-FR" sz="2000">
                <a:latin typeface="Calibri" pitchFamily="34" charset="0"/>
              </a:rPr>
              <a:t>(33% dépendants, 25% ne reprendra pas travail, 25% dépressifs).</a:t>
            </a:r>
          </a:p>
          <a:p>
            <a:pPr algn="ctr"/>
            <a:endParaRPr lang="fr-FR" sz="1200">
              <a:latin typeface="Calibri" pitchFamily="34" charset="0"/>
            </a:endParaRPr>
          </a:p>
          <a:p>
            <a:r>
              <a:rPr lang="fr-FR" sz="3600" b="1">
                <a:latin typeface="Calibri" pitchFamily="34" charset="0"/>
              </a:rPr>
              <a:t>Deuxième cause de </a:t>
            </a:r>
            <a:r>
              <a:rPr lang="fr-FR" sz="3600" b="1" u="sng">
                <a:latin typeface="Calibri" pitchFamily="34" charset="0"/>
              </a:rPr>
              <a:t>démence</a:t>
            </a:r>
            <a:r>
              <a:rPr lang="fr-FR" sz="3600" b="1">
                <a:latin typeface="Calibri" pitchFamily="34" charset="0"/>
              </a:rPr>
              <a:t> </a:t>
            </a:r>
            <a:r>
              <a:rPr lang="fr-FR" sz="1600">
                <a:latin typeface="Calibri" pitchFamily="34" charset="0"/>
              </a:rPr>
              <a:t>(après la maladie d’Alzheimer soit 30 % des démences).</a:t>
            </a:r>
            <a:endParaRPr lang="fr-FR" sz="2000">
              <a:latin typeface="Calibri" pitchFamily="34" charset="0"/>
            </a:endParaRPr>
          </a:p>
          <a:p>
            <a:pPr algn="ctr"/>
            <a:endParaRPr lang="fr-FR" sz="1200">
              <a:latin typeface="Calibri" pitchFamily="34" charset="0"/>
            </a:endParaRPr>
          </a:p>
          <a:p>
            <a:r>
              <a:rPr lang="fr-FR" sz="3600" b="1">
                <a:latin typeface="Calibri" pitchFamily="34" charset="0"/>
              </a:rPr>
              <a:t>Troisième cause de </a:t>
            </a:r>
            <a:r>
              <a:rPr lang="fr-FR" sz="3600" b="1" u="sng">
                <a:latin typeface="Calibri" pitchFamily="34" charset="0"/>
              </a:rPr>
              <a:t>mortalité</a:t>
            </a:r>
            <a:r>
              <a:rPr lang="fr-FR" sz="3600" b="1">
                <a:latin typeface="Calibri" pitchFamily="34" charset="0"/>
              </a:rPr>
              <a:t> </a:t>
            </a:r>
            <a:r>
              <a:rPr lang="fr-FR" sz="1600">
                <a:latin typeface="Calibri" pitchFamily="34" charset="0"/>
              </a:rPr>
              <a:t>(12% soit 42.000 décès/an; après les causes cardiaques et cancers)</a:t>
            </a:r>
            <a:r>
              <a:rPr lang="fr-FR" sz="2800">
                <a:latin typeface="Calibri" pitchFamily="34" charset="0"/>
              </a:rPr>
              <a:t>; </a:t>
            </a:r>
            <a:r>
              <a:rPr lang="fr-FR" sz="2800" i="1">
                <a:latin typeface="Calibri" pitchFamily="34" charset="0"/>
              </a:rPr>
              <a:t>20% de décès à 1 mois</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a:xfrm>
            <a:off x="0" y="152400"/>
            <a:ext cx="9220200" cy="1143000"/>
          </a:xfrm>
        </p:spPr>
        <p:txBody>
          <a:bodyPr/>
          <a:lstStyle/>
          <a:p>
            <a:pPr eaLnBrk="1" hangingPunct="1"/>
            <a:r>
              <a:rPr lang="fr-FR" sz="5400" b="1" smtClean="0"/>
              <a:t>L’ACCIDENT VASCULAIRE CÉRÉBRAL</a:t>
            </a:r>
          </a:p>
        </p:txBody>
      </p:sp>
      <p:sp>
        <p:nvSpPr>
          <p:cNvPr id="3" name="Rectangle 2"/>
          <p:cNvSpPr/>
          <p:nvPr/>
        </p:nvSpPr>
        <p:spPr>
          <a:xfrm>
            <a:off x="0" y="2011363"/>
            <a:ext cx="9220200" cy="4770437"/>
          </a:xfrm>
          <a:prstGeom prst="rect">
            <a:avLst/>
          </a:prstGeom>
        </p:spPr>
        <p:txBody>
          <a:bodyPr>
            <a:spAutoFit/>
          </a:bodyPr>
          <a:lstStyle/>
          <a:p>
            <a:pPr algn="ctr">
              <a:defRPr/>
            </a:pPr>
            <a:r>
              <a:rPr lang="fr-FR" sz="2800" b="1" dirty="0">
                <a:latin typeface="Calibri" pitchFamily="34" charset="0"/>
              </a:rPr>
              <a:t>Retentissement socio-économique considérable de la prise en charge des séquelles (4% du budget de la santé soit 4.5 milliards d’euros par an contre 1% pour le SIDA ).</a:t>
            </a:r>
          </a:p>
          <a:p>
            <a:pPr algn="ctr">
              <a:defRPr/>
            </a:pPr>
            <a:endParaRPr lang="fr-FR" sz="2800" b="1" dirty="0">
              <a:latin typeface="Calibri" pitchFamily="34" charset="0"/>
            </a:endParaRPr>
          </a:p>
          <a:p>
            <a:pPr marL="457200" indent="-457200" algn="ctr">
              <a:buFont typeface="Symbol" pitchFamily="18" charset="2"/>
              <a:buChar char="Þ"/>
              <a:defRPr/>
            </a:pPr>
            <a:r>
              <a:rPr lang="fr-FR" sz="2800" b="1" dirty="0">
                <a:latin typeface="Calibri" pitchFamily="34" charset="0"/>
              </a:rPr>
              <a:t>Nécessité d’une </a:t>
            </a:r>
            <a:r>
              <a:rPr lang="fr-FR" sz="3600" b="1" u="sng" dirty="0">
                <a:latin typeface="Calibri" pitchFamily="34" charset="0"/>
              </a:rPr>
              <a:t>politique de prévention efficace </a:t>
            </a:r>
            <a:r>
              <a:rPr lang="fr-FR" sz="2800" b="1" dirty="0">
                <a:latin typeface="Calibri" pitchFamily="34" charset="0"/>
              </a:rPr>
              <a:t>mais également d’une </a:t>
            </a:r>
            <a:r>
              <a:rPr lang="fr-FR" sz="3600" b="1" u="sng" dirty="0">
                <a:latin typeface="Calibri" pitchFamily="34" charset="0"/>
              </a:rPr>
              <a:t>meilleur prise en charge en phase aiguë</a:t>
            </a:r>
          </a:p>
          <a:p>
            <a:pPr algn="ctr">
              <a:defRPr/>
            </a:pPr>
            <a:r>
              <a:rPr lang="fr-FR" sz="2800" b="1" dirty="0">
                <a:latin typeface="Calibri" pitchFamily="34" charset="0"/>
              </a:rPr>
              <a:t>afin de limiter le nombre mais aussi les séquelles des AVC.</a:t>
            </a:r>
          </a:p>
          <a:p>
            <a:pPr marL="457200" indent="-457200" algn="ctr">
              <a:buFont typeface="Symbol" pitchFamily="18" charset="2"/>
              <a:buChar char="Þ"/>
              <a:defRPr/>
            </a:pPr>
            <a:endParaRPr lang="fr-FR" sz="2800" b="1" dirty="0">
              <a:latin typeface="Calibri" pitchFamily="34" charset="0"/>
            </a:endParaRPr>
          </a:p>
          <a:p>
            <a:pPr marL="457200" indent="-457200" algn="ctr">
              <a:buFont typeface="Symbol" pitchFamily="18" charset="2"/>
              <a:buChar char="Þ"/>
              <a:defRPr/>
            </a:pPr>
            <a:endParaRPr lang="fr-FR" sz="2800" b="1" dirty="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277813" y="152400"/>
            <a:ext cx="9745663" cy="1143000"/>
          </a:xfrm>
        </p:spPr>
        <p:txBody>
          <a:bodyPr/>
          <a:lstStyle/>
          <a:p>
            <a:pPr eaLnBrk="1" hangingPunct="1"/>
            <a:r>
              <a:rPr lang="fr-FR" sz="5400" b="1" smtClean="0"/>
              <a:t>L’ACCIDENT ISCHÉMIQUE CONSTITUÉ (80%)</a:t>
            </a:r>
          </a:p>
        </p:txBody>
      </p:sp>
      <p:sp>
        <p:nvSpPr>
          <p:cNvPr id="28676" name="Rectangle 2"/>
          <p:cNvSpPr>
            <a:spLocks noChangeArrowheads="1"/>
          </p:cNvSpPr>
          <p:nvPr/>
        </p:nvSpPr>
        <p:spPr bwMode="auto">
          <a:xfrm>
            <a:off x="0" y="2011363"/>
            <a:ext cx="9220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buFont typeface="Symbol" pitchFamily="18" charset="2"/>
              <a:buChar char="Þ"/>
            </a:pPr>
            <a:endParaRPr lang="fr-FR" sz="2800" b="1">
              <a:latin typeface="Calibri" pitchFamily="34" charset="0"/>
            </a:endParaRPr>
          </a:p>
          <a:p>
            <a:pPr marL="457200" indent="-457200" algn="ctr">
              <a:buFont typeface="Symbol" pitchFamily="18" charset="2"/>
              <a:buChar char="Þ"/>
            </a:pPr>
            <a:endParaRPr lang="fr-FR" sz="2800" b="1">
              <a:latin typeface="Calibri" pitchFamily="34" charset="0"/>
            </a:endParaRPr>
          </a:p>
        </p:txBody>
      </p:sp>
      <p:pic>
        <p:nvPicPr>
          <p:cNvPr id="28677" name="Image 9"/>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62013" y="1576388"/>
            <a:ext cx="2033587"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p:cNvPicPr>
            <a:picLocks noGrp="1" noChangeAspect="1" noChangeArrowheads="1"/>
          </p:cNvPicPr>
          <p:nvPr>
            <p:ph idx="4294967295"/>
          </p:nvPr>
        </p:nvPicPr>
        <p:blipFill>
          <a:blip r:embed="rId5" cstate="screen">
            <a:extLst>
              <a:ext uri="{28A0092B-C50C-407E-A947-70E740481C1C}">
                <a14:useLocalDpi xmlns:a14="http://schemas.microsoft.com/office/drawing/2010/main"/>
              </a:ext>
            </a:extLst>
          </a:blip>
          <a:srcRect/>
          <a:stretch>
            <a:fillRect/>
          </a:stretch>
        </p:blipFill>
        <p:spPr>
          <a:xfrm>
            <a:off x="-76200" y="3429000"/>
            <a:ext cx="4419600" cy="3357563"/>
          </a:xfrm>
        </p:spPr>
      </p:pic>
      <p:pic>
        <p:nvPicPr>
          <p:cNvPr id="28679"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43400" y="1828800"/>
            <a:ext cx="48625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ZoneTexte 1"/>
          <p:cNvSpPr txBox="1">
            <a:spLocks noChangeArrowheads="1"/>
          </p:cNvSpPr>
          <p:nvPr/>
        </p:nvSpPr>
        <p:spPr bwMode="auto">
          <a:xfrm>
            <a:off x="609600" y="3059113"/>
            <a:ext cx="2532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b="1"/>
              <a:t>Progrès de l’imagerie</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a:xfrm>
            <a:off x="-277813" y="-76200"/>
            <a:ext cx="9745663" cy="1143000"/>
          </a:xfrm>
        </p:spPr>
        <p:txBody>
          <a:bodyPr/>
          <a:lstStyle/>
          <a:p>
            <a:pPr eaLnBrk="1" hangingPunct="1"/>
            <a:r>
              <a:rPr lang="fr-FR" sz="5400" b="1" smtClean="0"/>
              <a:t>THROMBOLYSE DE L’AIC</a:t>
            </a:r>
          </a:p>
        </p:txBody>
      </p:sp>
      <p:sp>
        <p:nvSpPr>
          <p:cNvPr id="29700" name="Rectangle 2"/>
          <p:cNvSpPr>
            <a:spLocks noChangeArrowheads="1"/>
          </p:cNvSpPr>
          <p:nvPr/>
        </p:nvSpPr>
        <p:spPr bwMode="auto">
          <a:xfrm>
            <a:off x="0" y="2011363"/>
            <a:ext cx="9220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buFont typeface="Symbol" pitchFamily="18" charset="2"/>
              <a:buChar char="Þ"/>
            </a:pPr>
            <a:endParaRPr lang="fr-FR" sz="2800" b="1">
              <a:latin typeface="Calibri" pitchFamily="34" charset="0"/>
            </a:endParaRPr>
          </a:p>
          <a:p>
            <a:pPr marL="457200" indent="-457200" algn="ctr">
              <a:buFont typeface="Symbol" pitchFamily="18" charset="2"/>
              <a:buChar char="Þ"/>
            </a:pPr>
            <a:endParaRPr lang="fr-FR" sz="2800" b="1">
              <a:latin typeface="Calibri" pitchFamily="34" charset="0"/>
            </a:endParaRPr>
          </a:p>
        </p:txBody>
      </p:sp>
      <p:sp>
        <p:nvSpPr>
          <p:cNvPr id="29701" name="ZoneTexte 1"/>
          <p:cNvSpPr txBox="1">
            <a:spLocks noChangeArrowheads="1"/>
          </p:cNvSpPr>
          <p:nvPr/>
        </p:nvSpPr>
        <p:spPr bwMode="auto">
          <a:xfrm>
            <a:off x="103188" y="990600"/>
            <a:ext cx="6297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u="sng"/>
              <a:t>OBJECTIF</a:t>
            </a:r>
            <a:r>
              <a:rPr lang="fr-FR" sz="2400" b="1"/>
              <a:t> : désobstruction artérielle.</a:t>
            </a:r>
          </a:p>
        </p:txBody>
      </p:sp>
      <p:grpSp>
        <p:nvGrpSpPr>
          <p:cNvPr id="29702" name="Groupe 3"/>
          <p:cNvGrpSpPr>
            <a:grpSpLocks/>
          </p:cNvGrpSpPr>
          <p:nvPr/>
        </p:nvGrpSpPr>
        <p:grpSpPr bwMode="auto">
          <a:xfrm>
            <a:off x="1630363" y="4572000"/>
            <a:ext cx="4994275" cy="2041525"/>
            <a:chOff x="152400" y="1844675"/>
            <a:chExt cx="4993908" cy="2041525"/>
          </a:xfrm>
        </p:grpSpPr>
        <p:pic>
          <p:nvPicPr>
            <p:cNvPr id="2970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844675"/>
              <a:ext cx="2457243" cy="204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7000" y="1844676"/>
              <a:ext cx="2479308" cy="204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3" name="Picture 2"/>
          <p:cNvPicPr>
            <a:picLocks noGrp="1" noChangeAspect="1" noChangeArrowheads="1"/>
          </p:cNvPicPr>
          <p:nvPr>
            <p:ph idx="4294967295"/>
          </p:nvPr>
        </p:nvPicPr>
        <p:blipFill>
          <a:blip r:embed="rId6" cstate="screen">
            <a:extLst>
              <a:ext uri="{28A0092B-C50C-407E-A947-70E740481C1C}">
                <a14:useLocalDpi xmlns:a14="http://schemas.microsoft.com/office/drawing/2010/main"/>
              </a:ext>
            </a:extLst>
          </a:blip>
          <a:srcRect/>
          <a:stretch>
            <a:fillRect/>
          </a:stretch>
        </p:blipFill>
        <p:spPr>
          <a:xfrm>
            <a:off x="1235075" y="1544638"/>
            <a:ext cx="2057400" cy="2614612"/>
          </a:xfrm>
        </p:spPr>
      </p:pic>
      <p:pic>
        <p:nvPicPr>
          <p:cNvPr id="29704"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92475" y="1550988"/>
            <a:ext cx="213360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426075" y="1550988"/>
            <a:ext cx="2303463"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ZoneTexte 6"/>
          <p:cNvSpPr txBox="1">
            <a:spLocks noChangeArrowheads="1"/>
          </p:cNvSpPr>
          <p:nvPr/>
        </p:nvSpPr>
        <p:spPr bwMode="auto">
          <a:xfrm>
            <a:off x="2362200" y="6564313"/>
            <a:ext cx="3843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t>ARM TOF avant et après fibrinolyse</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p:cNvSpPr>
          <p:nvPr>
            <p:ph type="title" idx="4294967295"/>
          </p:nvPr>
        </p:nvSpPr>
        <p:spPr>
          <a:xfrm>
            <a:off x="-277813" y="-76200"/>
            <a:ext cx="9745663" cy="1143000"/>
          </a:xfrm>
        </p:spPr>
        <p:txBody>
          <a:bodyPr/>
          <a:lstStyle/>
          <a:p>
            <a:pPr eaLnBrk="1" hangingPunct="1"/>
            <a:r>
              <a:rPr lang="fr-FR" sz="5400" b="1" smtClean="0"/>
              <a:t>THROMBOLYSE DE L’AIC</a:t>
            </a:r>
          </a:p>
        </p:txBody>
      </p:sp>
      <p:sp>
        <p:nvSpPr>
          <p:cNvPr id="30724" name="Rectangle 2"/>
          <p:cNvSpPr>
            <a:spLocks noChangeArrowheads="1"/>
          </p:cNvSpPr>
          <p:nvPr/>
        </p:nvSpPr>
        <p:spPr bwMode="auto">
          <a:xfrm>
            <a:off x="0" y="1160463"/>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fr-FR" sz="2000"/>
              <a:t>	- </a:t>
            </a:r>
            <a:r>
              <a:rPr lang="fr-FR" sz="2800" b="1" i="1" u="sng"/>
              <a:t>Thrombolyse intraveineuse </a:t>
            </a:r>
            <a:r>
              <a:rPr lang="fr-FR" sz="2400" b="1"/>
              <a:t>:</a:t>
            </a:r>
            <a:r>
              <a:rPr lang="fr-FR" sz="2000"/>
              <a:t> au pli du coude, injection d’Actilyse®  (guérison dans 40% des cas)</a:t>
            </a:r>
          </a:p>
          <a:p>
            <a:pPr>
              <a:lnSpc>
                <a:spcPct val="80000"/>
              </a:lnSpc>
            </a:pPr>
            <a:r>
              <a:rPr lang="fr-FR"/>
              <a:t/>
            </a:r>
            <a:br>
              <a:rPr lang="fr-FR"/>
            </a:br>
            <a:r>
              <a:rPr lang="fr-FR" sz="2000"/>
              <a:t>	- </a:t>
            </a:r>
            <a:r>
              <a:rPr lang="fr-FR" sz="2800" b="1" i="1" u="sng"/>
              <a:t>Thrombolyse intra-artérielle </a:t>
            </a:r>
            <a:r>
              <a:rPr lang="fr-FR" sz="2000"/>
              <a:t>: injection d’Actilyse® directement au contact du caillot, via un micro-cathéter : permet de déboucher l'artère dans 60 à 70% des cas mais prend du temps. Or chaque minute perdue, "c'est deux millions de neurones détruits".</a:t>
            </a:r>
          </a:p>
          <a:p>
            <a:pPr>
              <a:lnSpc>
                <a:spcPct val="80000"/>
              </a:lnSpc>
            </a:pPr>
            <a:endParaRPr lang="fr-FR"/>
          </a:p>
          <a:p>
            <a:pPr>
              <a:lnSpc>
                <a:spcPct val="80000"/>
              </a:lnSpc>
              <a:buFont typeface="Symbol" pitchFamily="18" charset="2"/>
              <a:buChar char="Þ"/>
            </a:pPr>
            <a:r>
              <a:rPr lang="fr-FR" sz="2000" b="1"/>
              <a:t>combiner les deux traitements</a:t>
            </a:r>
            <a:r>
              <a:rPr lang="fr-FR" sz="2000"/>
              <a:t>. Le patient, arrivé moins de trois heures après le début des symptômes, reçoit d'abord le traitement par voie veineuse. En même temps, on monte le cathéter, et quand il est en place, on arrête l'injection intraveineuse et on commence l'injection par le cathéter.</a:t>
            </a:r>
          </a:p>
          <a:p>
            <a:pPr>
              <a:lnSpc>
                <a:spcPct val="80000"/>
              </a:lnSpc>
              <a:buFont typeface="Symbol" pitchFamily="18" charset="2"/>
              <a:buChar char="Þ"/>
            </a:pPr>
            <a:endParaRPr lang="fr-FR"/>
          </a:p>
          <a:p>
            <a:r>
              <a:rPr lang="fr-FR" sz="2000"/>
              <a:t>	- </a:t>
            </a:r>
            <a:r>
              <a:rPr lang="fr-FR" sz="2800" b="1" i="1" u="sng"/>
              <a:t>Thrombectomie</a:t>
            </a:r>
            <a:r>
              <a:rPr lang="fr-FR" sz="2800"/>
              <a:t> </a:t>
            </a:r>
            <a:r>
              <a:rPr lang="fr-FR" sz="2000"/>
              <a:t>: si le caillot n'est pas complètement dissous après utilisation de la dose d'alteplase® , le neuroradiologue peut l’aspirer in situ. 87% de réussite contre 60% avec le seul traitement par la seule voie IV. </a:t>
            </a:r>
          </a:p>
          <a:p>
            <a:r>
              <a:rPr lang="fr-FR"/>
              <a:t/>
            </a:r>
            <a:br>
              <a:rPr lang="fr-FR"/>
            </a:br>
            <a:r>
              <a:rPr lang="fr-FR" sz="2000"/>
              <a:t>Avec le traitement combiné, le chiffre des guérisons peut monter à 93% si on débouche l'artère moins de 3h30 après son occlusion. Au-delà, toute demi-heure perdue c'est 20% de guérison en moins.</a:t>
            </a:r>
          </a:p>
          <a:p>
            <a:pPr>
              <a:lnSpc>
                <a:spcPct val="80000"/>
              </a:lnSpc>
              <a:buFont typeface="Symbol" pitchFamily="18" charset="2"/>
              <a:buChar char="Þ"/>
            </a:pPr>
            <a:endParaRPr lang="fr-F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304800" y="1143000"/>
            <a:ext cx="9745663" cy="2286000"/>
          </a:xfrm>
        </p:spPr>
        <p:txBody>
          <a:bodyPr/>
          <a:lstStyle/>
          <a:p>
            <a:pPr eaLnBrk="1" hangingPunct="1"/>
            <a:r>
              <a:rPr lang="fr-FR" sz="8500" b="1" dirty="0" smtClean="0"/>
              <a:t>1- RECONNAITRE UN AIT</a:t>
            </a:r>
          </a:p>
        </p:txBody>
      </p:sp>
      <p:sp>
        <p:nvSpPr>
          <p:cNvPr id="4100" name="Rectangle 3"/>
          <p:cNvSpPr>
            <a:spLocks noGrp="1" noChangeArrowheads="1"/>
          </p:cNvSpPr>
          <p:nvPr>
            <p:ph type="body" idx="1"/>
          </p:nvPr>
        </p:nvSpPr>
        <p:spPr>
          <a:xfrm>
            <a:off x="457200" y="2408238"/>
            <a:ext cx="8229600" cy="4525962"/>
          </a:xfrm>
        </p:spPr>
        <p:txBody>
          <a:bodyPr/>
          <a:lstStyle/>
          <a:p>
            <a:pPr marL="0" indent="0" eaLnBrk="1" hangingPunct="1">
              <a:lnSpc>
                <a:spcPct val="90000"/>
              </a:lnSpc>
              <a:buFontTx/>
              <a:buNone/>
            </a:pPr>
            <a:endParaRPr lang="fr-FR" dirty="0" smtClean="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p:cNvSpPr>
          <p:nvPr>
            <p:ph type="title" idx="4294967295"/>
          </p:nvPr>
        </p:nvSpPr>
        <p:spPr>
          <a:xfrm>
            <a:off x="-277813" y="-76200"/>
            <a:ext cx="9745663" cy="1143000"/>
          </a:xfrm>
        </p:spPr>
        <p:txBody>
          <a:bodyPr/>
          <a:lstStyle/>
          <a:p>
            <a:pPr eaLnBrk="1" hangingPunct="1"/>
            <a:r>
              <a:rPr lang="fr-FR" sz="5400" b="1" smtClean="0"/>
              <a:t>THROMBOLYSE DE L’AIC</a:t>
            </a:r>
          </a:p>
        </p:txBody>
      </p:sp>
      <p:sp>
        <p:nvSpPr>
          <p:cNvPr id="31748" name="Rectangle 2"/>
          <p:cNvSpPr>
            <a:spLocks noChangeArrowheads="1"/>
          </p:cNvSpPr>
          <p:nvPr/>
        </p:nvSpPr>
        <p:spPr bwMode="auto">
          <a:xfrm>
            <a:off x="0" y="1160463"/>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fr-FR" sz="2000"/>
              <a:t>	- </a:t>
            </a:r>
            <a:r>
              <a:rPr lang="fr-FR" sz="2800" b="1" i="1" u="sng"/>
              <a:t>Thrombolyse intraveineuse </a:t>
            </a:r>
            <a:r>
              <a:rPr lang="fr-FR" sz="2400" b="1"/>
              <a:t>:</a:t>
            </a:r>
            <a:r>
              <a:rPr lang="fr-FR" sz="2000"/>
              <a:t> au pli du coude, injection d’Actilyse®  (guérison dans 40% des cas)</a:t>
            </a:r>
          </a:p>
          <a:p>
            <a:pPr>
              <a:lnSpc>
                <a:spcPct val="80000"/>
              </a:lnSpc>
            </a:pPr>
            <a:r>
              <a:rPr lang="fr-FR"/>
              <a:t/>
            </a:r>
            <a:br>
              <a:rPr lang="fr-FR"/>
            </a:br>
            <a:r>
              <a:rPr lang="fr-FR" sz="2000"/>
              <a:t>	- </a:t>
            </a:r>
            <a:r>
              <a:rPr lang="fr-FR" sz="2800" b="1" i="1" u="sng"/>
              <a:t>Thrombolyse intra-artérielle </a:t>
            </a:r>
            <a:r>
              <a:rPr lang="fr-FR" sz="2000"/>
              <a:t>: injection d’Actilyse® directement au contact du caillot, via un micro-cathéter : permet de déboucher l'artère dans 60 à 70% des cas mais prend du temps. Or chaque minute perdue, "c'est deux millions de neurones détruits".</a:t>
            </a:r>
          </a:p>
          <a:p>
            <a:pPr>
              <a:lnSpc>
                <a:spcPct val="80000"/>
              </a:lnSpc>
            </a:pPr>
            <a:endParaRPr lang="fr-FR"/>
          </a:p>
          <a:p>
            <a:pPr>
              <a:lnSpc>
                <a:spcPct val="80000"/>
              </a:lnSpc>
              <a:buFont typeface="Symbol" pitchFamily="18" charset="2"/>
              <a:buChar char="Þ"/>
            </a:pPr>
            <a:r>
              <a:rPr lang="fr-FR" sz="2000" b="1"/>
              <a:t>combiner les deux traitements</a:t>
            </a:r>
            <a:r>
              <a:rPr lang="fr-FR" sz="2000"/>
              <a:t>. Le patient, arrivé moins de trois heures après le début des symptômes, reçoit d'abord le traitement par voie veineuse. En même temps, on monte le cathéter, et quand il est en place, on arrête l'injection intraveineuse et on commence l'injection par le cathéter.</a:t>
            </a:r>
          </a:p>
          <a:p>
            <a:pPr>
              <a:lnSpc>
                <a:spcPct val="80000"/>
              </a:lnSpc>
              <a:buFont typeface="Symbol" pitchFamily="18" charset="2"/>
              <a:buChar char="Þ"/>
            </a:pPr>
            <a:endParaRPr lang="fr-FR"/>
          </a:p>
          <a:p>
            <a:r>
              <a:rPr lang="fr-FR" sz="2000"/>
              <a:t>	- </a:t>
            </a:r>
            <a:r>
              <a:rPr lang="fr-FR" sz="2800" b="1" i="1" u="sng"/>
              <a:t>Thrombectomie</a:t>
            </a:r>
            <a:r>
              <a:rPr lang="fr-FR" sz="2800"/>
              <a:t> </a:t>
            </a:r>
            <a:r>
              <a:rPr lang="fr-FR" sz="2000"/>
              <a:t>: si le caillot n'est pas complètement dissous après utilisation de la dose d'alteplase® , le neuroradiologue peut l’aspirer in situ. 87% de réussite. </a:t>
            </a:r>
          </a:p>
          <a:p>
            <a:r>
              <a:rPr lang="fr-FR"/>
              <a:t/>
            </a:r>
            <a:br>
              <a:rPr lang="fr-FR"/>
            </a:br>
            <a:r>
              <a:rPr lang="fr-FR" sz="2000"/>
              <a:t>Avec le traitement combiné, le chiffre des guérisons peut monter à 93% si on débouche l'artère moins de 3h30 après son occlusion. Au-delà, toute demi-heure perdue c'est 20% de guérison en moins.</a:t>
            </a:r>
          </a:p>
          <a:p>
            <a:pPr>
              <a:lnSpc>
                <a:spcPct val="80000"/>
              </a:lnSpc>
              <a:buFont typeface="Symbol" pitchFamily="18" charset="2"/>
              <a:buChar char="Þ"/>
            </a:pPr>
            <a:endParaRPr lang="fr-FR"/>
          </a:p>
        </p:txBody>
      </p:sp>
      <p:sp>
        <p:nvSpPr>
          <p:cNvPr id="2" name="Rectangle 1"/>
          <p:cNvSpPr/>
          <p:nvPr/>
        </p:nvSpPr>
        <p:spPr>
          <a:xfrm>
            <a:off x="1524000" y="1524000"/>
            <a:ext cx="2286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Rectangle 5"/>
          <p:cNvSpPr/>
          <p:nvPr/>
        </p:nvSpPr>
        <p:spPr>
          <a:xfrm>
            <a:off x="1524000" y="25146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554038" y="5257800"/>
            <a:ext cx="1960562"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7"/>
          <p:cNvSpPr/>
          <p:nvPr/>
        </p:nvSpPr>
        <p:spPr>
          <a:xfrm>
            <a:off x="4800600" y="5791200"/>
            <a:ext cx="3352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re 1"/>
          <p:cNvSpPr>
            <a:spLocks noGrp="1"/>
          </p:cNvSpPr>
          <p:nvPr>
            <p:ph type="title" idx="4294967295"/>
          </p:nvPr>
        </p:nvSpPr>
        <p:spPr>
          <a:xfrm>
            <a:off x="457200" y="-228600"/>
            <a:ext cx="8229600" cy="1143000"/>
          </a:xfrm>
        </p:spPr>
        <p:txBody>
          <a:bodyPr/>
          <a:lstStyle/>
          <a:p>
            <a:pPr eaLnBrk="1" hangingPunct="1"/>
            <a:r>
              <a:rPr lang="fr-FR" sz="5400" b="1" smtClean="0"/>
              <a:t>Méta-analyse Cochrane</a:t>
            </a:r>
          </a:p>
        </p:txBody>
      </p:sp>
      <p:sp>
        <p:nvSpPr>
          <p:cNvPr id="32772" name="ZoneTexte 4"/>
          <p:cNvSpPr txBox="1">
            <a:spLocks noChangeArrowheads="1"/>
          </p:cNvSpPr>
          <p:nvPr/>
        </p:nvSpPr>
        <p:spPr bwMode="auto">
          <a:xfrm>
            <a:off x="76200" y="5334000"/>
            <a:ext cx="92202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i="1">
                <a:solidFill>
                  <a:srgbClr val="000000"/>
                </a:solidFill>
                <a:latin typeface="Calibri" pitchFamily="34" charset="0"/>
              </a:rPr>
              <a:t>Le rt-PA administré dans les 3 heures est associé à une </a:t>
            </a:r>
            <a:r>
              <a:rPr lang="fr-FR" sz="3200" b="1" i="1">
                <a:solidFill>
                  <a:srgbClr val="000000"/>
                </a:solidFill>
                <a:latin typeface="Calibri" pitchFamily="34" charset="0"/>
              </a:rPr>
              <a:t>réduction relative de 40% du risque de décès ou de handicap  </a:t>
            </a:r>
            <a:r>
              <a:rPr lang="fr-FR" sz="2400" b="1" i="1">
                <a:solidFill>
                  <a:srgbClr val="000000"/>
                </a:solidFill>
                <a:latin typeface="Calibri" pitchFamily="34" charset="0"/>
              </a:rPr>
              <a:t>à la fin du suivi.					</a:t>
            </a:r>
            <a:r>
              <a:rPr lang="fr-FR" sz="2400" b="1" i="1" u="sng">
                <a:solidFill>
                  <a:srgbClr val="000000"/>
                </a:solidFill>
                <a:latin typeface="Calibri" pitchFamily="34" charset="0"/>
              </a:rPr>
              <a:t>Warlaw et al 2003</a:t>
            </a:r>
          </a:p>
          <a:p>
            <a:pPr eaLnBrk="1" hangingPunct="1"/>
            <a:endParaRPr lang="fr-FR" b="1" i="1">
              <a:solidFill>
                <a:srgbClr val="000000"/>
              </a:solidFill>
              <a:latin typeface="Calibri" pitchFamily="34" charset="0"/>
            </a:endParaRPr>
          </a:p>
        </p:txBody>
      </p:sp>
      <p:pic>
        <p:nvPicPr>
          <p:cNvPr id="32773" name="Picture 2"/>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1035050" y="914400"/>
            <a:ext cx="6921500" cy="4427538"/>
          </a:xfrm>
        </p:spPr>
      </p:pic>
      <p:sp>
        <p:nvSpPr>
          <p:cNvPr id="2" name="Rectangle 1"/>
          <p:cNvSpPr/>
          <p:nvPr/>
        </p:nvSpPr>
        <p:spPr>
          <a:xfrm>
            <a:off x="76200" y="5410200"/>
            <a:ext cx="89916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re 1"/>
          <p:cNvSpPr>
            <a:spLocks noGrp="1"/>
          </p:cNvSpPr>
          <p:nvPr>
            <p:ph type="title" idx="4294967295"/>
          </p:nvPr>
        </p:nvSpPr>
        <p:spPr>
          <a:xfrm>
            <a:off x="0" y="274638"/>
            <a:ext cx="9144000" cy="1143000"/>
          </a:xfrm>
        </p:spPr>
        <p:txBody>
          <a:bodyPr/>
          <a:lstStyle/>
          <a:p>
            <a:pPr eaLnBrk="1" hangingPunct="1"/>
            <a:r>
              <a:rPr lang="fr-FR" sz="4000" b="1" smtClean="0"/>
              <a:t>Relation entre délai du traitement et intensité de l’effet thérapeutique</a:t>
            </a:r>
          </a:p>
        </p:txBody>
      </p:sp>
      <p:pic>
        <p:nvPicPr>
          <p:cNvPr id="33796" name="Picture 2"/>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395288" y="1773238"/>
            <a:ext cx="7524750" cy="4103687"/>
          </a:xfrm>
        </p:spPr>
      </p:pic>
      <p:sp>
        <p:nvSpPr>
          <p:cNvPr id="5" name="Moins 4"/>
          <p:cNvSpPr/>
          <p:nvPr/>
        </p:nvSpPr>
        <p:spPr>
          <a:xfrm>
            <a:off x="2411413" y="4868863"/>
            <a:ext cx="73025" cy="1584325"/>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sp>
        <p:nvSpPr>
          <p:cNvPr id="33798" name="ZoneTexte 5"/>
          <p:cNvSpPr txBox="1">
            <a:spLocks noChangeArrowheads="1"/>
          </p:cNvSpPr>
          <p:nvPr/>
        </p:nvSpPr>
        <p:spPr bwMode="auto">
          <a:xfrm>
            <a:off x="160338" y="5589588"/>
            <a:ext cx="2735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b="1">
                <a:solidFill>
                  <a:srgbClr val="000000"/>
                </a:solidFill>
                <a:latin typeface="Calibri" pitchFamily="34" charset="0"/>
              </a:rPr>
              <a:t>Traiter 4 patients</a:t>
            </a:r>
          </a:p>
          <a:p>
            <a:pPr algn="ctr" eaLnBrk="1" hangingPunct="1"/>
            <a:r>
              <a:rPr lang="fr-FR" b="1">
                <a:solidFill>
                  <a:srgbClr val="000000"/>
                </a:solidFill>
                <a:latin typeface="Calibri" pitchFamily="34" charset="0"/>
              </a:rPr>
              <a:t>Pour 1 patient guéri</a:t>
            </a:r>
          </a:p>
        </p:txBody>
      </p:sp>
      <p:sp>
        <p:nvSpPr>
          <p:cNvPr id="7" name="Moins 6"/>
          <p:cNvSpPr/>
          <p:nvPr/>
        </p:nvSpPr>
        <p:spPr>
          <a:xfrm>
            <a:off x="4140200" y="4868863"/>
            <a:ext cx="71438" cy="1584325"/>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sp>
        <p:nvSpPr>
          <p:cNvPr id="8" name="Moins 7"/>
          <p:cNvSpPr/>
          <p:nvPr/>
        </p:nvSpPr>
        <p:spPr>
          <a:xfrm>
            <a:off x="5867400" y="4797425"/>
            <a:ext cx="73025" cy="1584325"/>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sp>
        <p:nvSpPr>
          <p:cNvPr id="33801" name="ZoneTexte 8"/>
          <p:cNvSpPr txBox="1">
            <a:spLocks noChangeArrowheads="1"/>
          </p:cNvSpPr>
          <p:nvPr/>
        </p:nvSpPr>
        <p:spPr bwMode="auto">
          <a:xfrm>
            <a:off x="2327275" y="5597525"/>
            <a:ext cx="20161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b="1">
                <a:solidFill>
                  <a:srgbClr val="000000"/>
                </a:solidFill>
                <a:latin typeface="Calibri" pitchFamily="34" charset="0"/>
              </a:rPr>
              <a:t>Traiter 9 patients pour 1 patient guéri</a:t>
            </a:r>
          </a:p>
        </p:txBody>
      </p:sp>
      <p:sp>
        <p:nvSpPr>
          <p:cNvPr id="33802" name="ZoneTexte 9"/>
          <p:cNvSpPr txBox="1">
            <a:spLocks noChangeArrowheads="1"/>
          </p:cNvSpPr>
          <p:nvPr/>
        </p:nvSpPr>
        <p:spPr bwMode="auto">
          <a:xfrm>
            <a:off x="3744913" y="5638800"/>
            <a:ext cx="280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b="1">
                <a:solidFill>
                  <a:srgbClr val="000000"/>
                </a:solidFill>
                <a:latin typeface="Calibri" pitchFamily="34" charset="0"/>
              </a:rPr>
              <a:t>Traiter 14 patients</a:t>
            </a:r>
          </a:p>
          <a:p>
            <a:pPr algn="ctr" eaLnBrk="1" hangingPunct="1"/>
            <a:r>
              <a:rPr lang="fr-FR" b="1">
                <a:solidFill>
                  <a:srgbClr val="000000"/>
                </a:solidFill>
                <a:latin typeface="Calibri" pitchFamily="34" charset="0"/>
              </a:rPr>
              <a:t>pour 1 patient guéri</a:t>
            </a:r>
          </a:p>
        </p:txBody>
      </p:sp>
      <p:sp>
        <p:nvSpPr>
          <p:cNvPr id="33803" name="ZoneTexte 10"/>
          <p:cNvSpPr txBox="1">
            <a:spLocks noChangeArrowheads="1"/>
          </p:cNvSpPr>
          <p:nvPr/>
        </p:nvSpPr>
        <p:spPr bwMode="auto">
          <a:xfrm>
            <a:off x="6443663" y="6308725"/>
            <a:ext cx="244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i="1">
                <a:solidFill>
                  <a:srgbClr val="000000"/>
                </a:solidFill>
                <a:latin typeface="Calibri" pitchFamily="34" charset="0"/>
              </a:rPr>
              <a:t>Hacke et al, Lancet 2004</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re 1"/>
          <p:cNvSpPr>
            <a:spLocks noGrp="1"/>
          </p:cNvSpPr>
          <p:nvPr>
            <p:ph type="title" idx="4294967295"/>
          </p:nvPr>
        </p:nvSpPr>
        <p:spPr/>
        <p:txBody>
          <a:bodyPr/>
          <a:lstStyle/>
          <a:p>
            <a:pPr eaLnBrk="1" hangingPunct="1"/>
            <a:endParaRPr lang="fr-FR" smtClean="0"/>
          </a:p>
        </p:txBody>
      </p:sp>
      <p:pic>
        <p:nvPicPr>
          <p:cNvPr id="34820"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1089025" y="76200"/>
            <a:ext cx="7011988" cy="3529013"/>
          </a:xfrm>
        </p:spPr>
      </p:pic>
      <p:sp>
        <p:nvSpPr>
          <p:cNvPr id="34821" name="ZoneTexte 5"/>
          <p:cNvSpPr txBox="1">
            <a:spLocks noChangeArrowheads="1"/>
          </p:cNvSpPr>
          <p:nvPr/>
        </p:nvSpPr>
        <p:spPr bwMode="auto">
          <a:xfrm>
            <a:off x="539750" y="3733800"/>
            <a:ext cx="83534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3200" b="1">
                <a:solidFill>
                  <a:srgbClr val="000000"/>
                </a:solidFill>
                <a:latin typeface="Calibri" pitchFamily="34" charset="0"/>
              </a:rPr>
              <a:t>ECASS III</a:t>
            </a:r>
            <a:r>
              <a:rPr lang="fr-FR" sz="2800">
                <a:solidFill>
                  <a:srgbClr val="000000"/>
                </a:solidFill>
                <a:latin typeface="Calibri" pitchFamily="34" charset="0"/>
              </a:rPr>
              <a:t>:</a:t>
            </a:r>
          </a:p>
          <a:p>
            <a:pPr eaLnBrk="1" hangingPunct="1"/>
            <a:r>
              <a:rPr lang="fr-FR" sz="2800">
                <a:solidFill>
                  <a:srgbClr val="000000"/>
                </a:solidFill>
                <a:latin typeface="Calibri" pitchFamily="34" charset="0"/>
              </a:rPr>
              <a:t>rt-PA en IV entre 3-4,5H</a:t>
            </a:r>
          </a:p>
          <a:p>
            <a:pPr eaLnBrk="1" hangingPunct="1"/>
            <a:r>
              <a:rPr lang="fr-FR" sz="2800">
                <a:solidFill>
                  <a:srgbClr val="000000"/>
                </a:solidFill>
                <a:latin typeface="Calibri" pitchFamily="34" charset="0"/>
              </a:rPr>
              <a:t>Scanner sans IV</a:t>
            </a:r>
          </a:p>
          <a:p>
            <a:pPr eaLnBrk="1" hangingPunct="1"/>
            <a:r>
              <a:rPr lang="fr-FR" sz="2800">
                <a:solidFill>
                  <a:srgbClr val="000000"/>
                </a:solidFill>
                <a:latin typeface="Calibri" pitchFamily="34" charset="0"/>
              </a:rPr>
              <a:t>N=821</a:t>
            </a:r>
          </a:p>
          <a:p>
            <a:pPr eaLnBrk="1" hangingPunct="1"/>
            <a:r>
              <a:rPr lang="fr-FR" sz="2800">
                <a:solidFill>
                  <a:srgbClr val="000000"/>
                </a:solidFill>
                <a:latin typeface="Calibri" pitchFamily="34" charset="0"/>
              </a:rPr>
              <a:t>A 3 mois: 52,4% indépendants versus 45,2%</a:t>
            </a:r>
          </a:p>
          <a:p>
            <a:pPr eaLnBrk="1" hangingPunct="1"/>
            <a:r>
              <a:rPr lang="fr-FR" sz="2800">
                <a:solidFill>
                  <a:srgbClr val="000000"/>
                </a:solidFill>
                <a:latin typeface="Calibri" pitchFamily="34" charset="0"/>
              </a:rPr>
              <a:t>Mortalité: 7,7% versus 8,4%</a:t>
            </a:r>
          </a:p>
          <a:p>
            <a:pPr eaLnBrk="1" hangingPunct="1"/>
            <a:r>
              <a:rPr lang="fr-FR" sz="2800">
                <a:solidFill>
                  <a:srgbClr val="000000"/>
                </a:solidFill>
                <a:latin typeface="Calibri" pitchFamily="34" charset="0"/>
              </a:rPr>
              <a:t>Hémorragie IC: 2,4% versus 0</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Grp="1"/>
          </p:cNvSpPr>
          <p:nvPr>
            <p:ph type="title" idx="4294967295"/>
          </p:nvPr>
        </p:nvSpPr>
        <p:spPr>
          <a:xfrm>
            <a:off x="0" y="-228600"/>
            <a:ext cx="9067800" cy="1143000"/>
          </a:xfrm>
        </p:spPr>
        <p:txBody>
          <a:bodyPr/>
          <a:lstStyle/>
          <a:p>
            <a:pPr eaLnBrk="1" hangingPunct="1"/>
            <a:r>
              <a:rPr lang="fr-FR" sz="5400" b="1" smtClean="0"/>
              <a:t>Evolutions des indications</a:t>
            </a:r>
          </a:p>
        </p:txBody>
      </p:sp>
      <p:sp>
        <p:nvSpPr>
          <p:cNvPr id="35844" name="Rectangle 3"/>
          <p:cNvSpPr>
            <a:spLocks noGrp="1"/>
          </p:cNvSpPr>
          <p:nvPr>
            <p:ph type="body" idx="4294967295"/>
          </p:nvPr>
        </p:nvSpPr>
        <p:spPr>
          <a:xfrm>
            <a:off x="0" y="685800"/>
            <a:ext cx="9144000" cy="4525963"/>
          </a:xfrm>
        </p:spPr>
        <p:txBody>
          <a:bodyPr/>
          <a:lstStyle/>
          <a:p>
            <a:pPr eaLnBrk="1" hangingPunct="1"/>
            <a:r>
              <a:rPr lang="fr-FR" sz="1600" smtClean="0"/>
              <a:t>Modifications AMM en cours:</a:t>
            </a:r>
          </a:p>
          <a:p>
            <a:pPr lvl="1" eaLnBrk="1" hangingPunct="1"/>
            <a:r>
              <a:rPr lang="fr-FR" sz="3600" b="1" smtClean="0"/>
              <a:t>Extension fenêtre thérapeutique à 4H30 </a:t>
            </a:r>
            <a:r>
              <a:rPr lang="fr-FR" sz="2400" smtClean="0"/>
              <a:t>(Recommandé par accord professionnel dès 2009)</a:t>
            </a:r>
          </a:p>
          <a:p>
            <a:pPr lvl="2" eaLnBrk="1" hangingPunct="1">
              <a:buFontTx/>
              <a:buNone/>
            </a:pPr>
            <a:endParaRPr lang="fr-FR" sz="1000" smtClean="0"/>
          </a:p>
          <a:p>
            <a:pPr lvl="1" eaLnBrk="1" hangingPunct="1"/>
            <a:r>
              <a:rPr lang="fr-FR" sz="3600" b="1" smtClean="0"/>
              <a:t>Etendre les conditions de prescription aux médecins non neurologue.</a:t>
            </a:r>
          </a:p>
          <a:p>
            <a:pPr lvl="1" eaLnBrk="1" hangingPunct="1"/>
            <a:r>
              <a:rPr lang="fr-FR" sz="3600" b="1" smtClean="0"/>
              <a:t> Indication de thrombolyse étendue à 24 H pour les AIC du tronc cérébral</a:t>
            </a: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5426075"/>
            <a:ext cx="167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ZoneTexte 1"/>
          <p:cNvSpPr txBox="1">
            <a:spLocks noChangeArrowheads="1"/>
          </p:cNvSpPr>
          <p:nvPr/>
        </p:nvSpPr>
        <p:spPr bwMode="auto">
          <a:xfrm>
            <a:off x="1600200" y="5426075"/>
            <a:ext cx="73342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3200" b="1"/>
              <a:t>Time is brain </a:t>
            </a:r>
            <a:r>
              <a:rPr lang="fr-FR"/>
              <a:t>: </a:t>
            </a:r>
            <a:r>
              <a:rPr lang="fr-FR" sz="1400"/>
              <a:t>Le temps entre l’accident et le contact avec l’urgentiste puis le neurochirurgien va conditionner le degré de séquelles, la récupération d’un degré d’autonomie.</a:t>
            </a:r>
          </a:p>
          <a:p>
            <a:pPr eaLnBrk="1" hangingPunct="1">
              <a:lnSpc>
                <a:spcPct val="90000"/>
              </a:lnSpc>
            </a:pPr>
            <a:r>
              <a:rPr lang="fr-FR" sz="1400"/>
              <a:t>Chaque minute perdue, c'est deux millions de neurones détruits</a:t>
            </a:r>
            <a:r>
              <a:rPr lang="fr-FR" sz="1400" baseline="30000"/>
              <a:t>.</a:t>
            </a:r>
          </a:p>
          <a:p>
            <a:pPr eaLnBrk="1" hangingPunct="1">
              <a:lnSpc>
                <a:spcPct val="90000"/>
              </a:lnSpc>
            </a:pPr>
            <a:r>
              <a:rPr lang="fr-FR" sz="1400"/>
              <a:t>Au-delà de 3h30, toute demi-heure perdue c'est 20% de guérison en moins.</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1925" y="838200"/>
            <a:ext cx="9458325" cy="47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ZoneTexte 2"/>
          <p:cNvSpPr txBox="1">
            <a:spLocks noChangeArrowheads="1"/>
          </p:cNvSpPr>
          <p:nvPr/>
        </p:nvSpPr>
        <p:spPr bwMode="auto">
          <a:xfrm>
            <a:off x="-277813" y="-7938"/>
            <a:ext cx="9745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4400" b="1"/>
              <a:t>MERCI POUR VOTRE ATTENTION</a:t>
            </a:r>
          </a:p>
        </p:txBody>
      </p:sp>
      <p:sp>
        <p:nvSpPr>
          <p:cNvPr id="36869" name="ZoneTexte 4"/>
          <p:cNvSpPr txBox="1">
            <a:spLocks noChangeArrowheads="1"/>
          </p:cNvSpPr>
          <p:nvPr/>
        </p:nvSpPr>
        <p:spPr bwMode="auto">
          <a:xfrm>
            <a:off x="-277813" y="5715000"/>
            <a:ext cx="9745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4800" b="1"/>
              <a:t>Questions ?</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a:xfrm>
            <a:off x="-277813" y="-381000"/>
            <a:ext cx="9745663" cy="1752600"/>
          </a:xfrm>
        </p:spPr>
        <p:txBody>
          <a:bodyPr/>
          <a:lstStyle/>
          <a:p>
            <a:pPr eaLnBrk="1" hangingPunct="1"/>
            <a:r>
              <a:rPr lang="fr-FR" sz="8800" b="1" dirty="0" smtClean="0"/>
              <a:t>GRAND PUBLIC</a:t>
            </a:r>
          </a:p>
        </p:txBody>
      </p:sp>
      <p:sp>
        <p:nvSpPr>
          <p:cNvPr id="5124" name="Rectangle 3"/>
          <p:cNvSpPr>
            <a:spLocks noGrp="1" noChangeArrowheads="1"/>
          </p:cNvSpPr>
          <p:nvPr>
            <p:ph type="body" idx="1"/>
          </p:nvPr>
        </p:nvSpPr>
        <p:spPr>
          <a:xfrm>
            <a:off x="457200" y="2408238"/>
            <a:ext cx="8229600" cy="4525962"/>
          </a:xfrm>
        </p:spPr>
        <p:txBody>
          <a:bodyPr/>
          <a:lstStyle/>
          <a:p>
            <a:pPr marL="0" indent="0" eaLnBrk="1" hangingPunct="1">
              <a:lnSpc>
                <a:spcPct val="90000"/>
              </a:lnSpc>
              <a:buFontTx/>
              <a:buNone/>
            </a:pPr>
            <a:endParaRPr lang="fr-FR" dirty="0" smtClean="0"/>
          </a:p>
        </p:txBody>
      </p:sp>
      <p:pic>
        <p:nvPicPr>
          <p:cNvPr id="5125" name="Image 3" descr="FAS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4600" y="1111250"/>
            <a:ext cx="408305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277813" y="274638"/>
            <a:ext cx="9745663" cy="1143000"/>
          </a:xfrm>
        </p:spPr>
        <p:txBody>
          <a:bodyPr/>
          <a:lstStyle/>
          <a:p>
            <a:pPr eaLnBrk="1" hangingPunct="1"/>
            <a:r>
              <a:rPr lang="fr-FR" sz="6600" b="1" dirty="0" smtClean="0"/>
              <a:t>DEFINITION DE L’OMS</a:t>
            </a:r>
          </a:p>
        </p:txBody>
      </p:sp>
      <p:sp>
        <p:nvSpPr>
          <p:cNvPr id="6148" name="Rectangle 3"/>
          <p:cNvSpPr>
            <a:spLocks noGrp="1" noChangeArrowheads="1"/>
          </p:cNvSpPr>
          <p:nvPr>
            <p:ph type="body" idx="1"/>
          </p:nvPr>
        </p:nvSpPr>
        <p:spPr>
          <a:xfrm>
            <a:off x="76200" y="2408238"/>
            <a:ext cx="9220200" cy="4525962"/>
          </a:xfrm>
        </p:spPr>
        <p:txBody>
          <a:bodyPr/>
          <a:lstStyle/>
          <a:p>
            <a:pPr marL="0" indent="0" eaLnBrk="1" hangingPunct="1">
              <a:lnSpc>
                <a:spcPct val="90000"/>
              </a:lnSpc>
              <a:buFontTx/>
              <a:buNone/>
            </a:pPr>
            <a:r>
              <a:rPr lang="fr-FR" sz="4000" dirty="0" smtClean="0"/>
              <a:t>« Un AIT est la perte brutale d’une fonction cérébrale ou oculaire durant moins de 24 heures supposée due à une embolie ou à une thrombose vasculaire. »</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457200" y="76200"/>
            <a:ext cx="8229600" cy="1143000"/>
          </a:xfrm>
        </p:spPr>
        <p:txBody>
          <a:bodyPr/>
          <a:lstStyle/>
          <a:p>
            <a:pPr eaLnBrk="1" hangingPunct="1"/>
            <a:r>
              <a:rPr lang="fr-FR" sz="7200" b="1" i="1" dirty="0" smtClean="0"/>
              <a:t>MAIS</a:t>
            </a:r>
          </a:p>
        </p:txBody>
      </p:sp>
      <p:sp>
        <p:nvSpPr>
          <p:cNvPr id="16387" name="Rectangle 3"/>
          <p:cNvSpPr>
            <a:spLocks noGrp="1" noChangeArrowheads="1"/>
          </p:cNvSpPr>
          <p:nvPr>
            <p:ph type="body" idx="1"/>
          </p:nvPr>
        </p:nvSpPr>
        <p:spPr>
          <a:xfrm>
            <a:off x="0" y="1524000"/>
            <a:ext cx="9220200" cy="5334000"/>
          </a:xfrm>
        </p:spPr>
        <p:txBody>
          <a:bodyPr/>
          <a:lstStyle/>
          <a:p>
            <a:pPr eaLnBrk="1" hangingPunct="1">
              <a:defRPr/>
            </a:pPr>
            <a:r>
              <a:rPr lang="fr-FR" sz="4000" b="1" u="sng" dirty="0" smtClean="0"/>
              <a:t>Le plus souvent</a:t>
            </a:r>
            <a:r>
              <a:rPr lang="fr-FR" sz="4000" dirty="0" smtClean="0"/>
              <a:t>, leur durée est de</a:t>
            </a:r>
          </a:p>
          <a:p>
            <a:pPr marL="0" indent="0" eaLnBrk="1" hangingPunct="1">
              <a:buFontTx/>
              <a:buNone/>
              <a:defRPr/>
            </a:pPr>
            <a:r>
              <a:rPr lang="fr-FR" sz="4000" b="1" u="sng" dirty="0" smtClean="0"/>
              <a:t>2 à 15 minutes</a:t>
            </a:r>
            <a:r>
              <a:rPr lang="fr-FR" sz="4000" dirty="0" smtClean="0"/>
              <a:t> :</a:t>
            </a:r>
          </a:p>
          <a:p>
            <a:pPr lvl="2" eaLnBrk="1" hangingPunct="1">
              <a:defRPr/>
            </a:pPr>
            <a:r>
              <a:rPr lang="fr-FR" sz="3200" dirty="0" smtClean="0"/>
              <a:t>Moins de 5 minutes dans 25% des cas</a:t>
            </a:r>
          </a:p>
          <a:p>
            <a:pPr lvl="2" eaLnBrk="1" hangingPunct="1">
              <a:defRPr/>
            </a:pPr>
            <a:r>
              <a:rPr lang="fr-FR" sz="3200" dirty="0" smtClean="0"/>
              <a:t>Moins de 1 heure dans 60% à 70% des cas</a:t>
            </a:r>
          </a:p>
          <a:p>
            <a:pPr marL="914400" lvl="2" indent="0" eaLnBrk="1" hangingPunct="1">
              <a:buFontTx/>
              <a:buNone/>
              <a:defRPr/>
            </a:pPr>
            <a:endParaRPr lang="fr-FR" sz="3200" dirty="0" smtClean="0"/>
          </a:p>
          <a:p>
            <a:pPr eaLnBrk="1" hangingPunct="1">
              <a:defRPr/>
            </a:pPr>
            <a:r>
              <a:rPr lang="fr-FR" sz="4000" dirty="0" smtClean="0"/>
              <a:t>Passé une heure, la probabilité que les symptômes régressent en moins de 24 heures &lt; 15%</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277813" y="76200"/>
            <a:ext cx="9745663" cy="1143000"/>
          </a:xfrm>
        </p:spPr>
        <p:txBody>
          <a:bodyPr/>
          <a:lstStyle/>
          <a:p>
            <a:pPr eaLnBrk="1" hangingPunct="1"/>
            <a:r>
              <a:rPr lang="fr-FR" sz="4800" b="1" dirty="0" smtClean="0"/>
              <a:t>Anomalies en IRM de diffusion</a:t>
            </a:r>
          </a:p>
        </p:txBody>
      </p:sp>
      <p:pic>
        <p:nvPicPr>
          <p:cNvPr id="8196" name="Picture 4"/>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r="-360"/>
          <a:stretch>
            <a:fillRect/>
          </a:stretch>
        </p:blipFill>
        <p:spPr>
          <a:xfrm>
            <a:off x="762000" y="2743200"/>
            <a:ext cx="2397125" cy="2559050"/>
          </a:xfrm>
          <a:noFill/>
          <a:extLst>
            <a:ext uri="{91240B29-F687-4F45-9708-019B960494DF}">
              <a14:hiddenLine xmlns:a14="http://schemas.microsoft.com/office/drawing/2010/main" w="25400" cap="sq">
                <a:solidFill>
                  <a:schemeClr val="tx1"/>
                </a:solidFill>
                <a:miter lim="800000"/>
                <a:headEnd type="none" w="sm" len="sm"/>
                <a:tailEnd type="none" w="sm" len="sm"/>
              </a14:hiddenLine>
            </a:ext>
          </a:extLst>
        </p:spPr>
      </p:pic>
      <p:pic>
        <p:nvPicPr>
          <p:cNvPr id="8197" name="Picture 6"/>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l="3308" t="3635" r="3876" b="5498"/>
          <a:stretch>
            <a:fillRect/>
          </a:stretch>
        </p:blipFill>
        <p:spPr>
          <a:xfrm>
            <a:off x="3962400" y="1371600"/>
            <a:ext cx="4953000" cy="3417888"/>
          </a:xfrm>
          <a:noFill/>
        </p:spPr>
      </p:pic>
      <p:sp>
        <p:nvSpPr>
          <p:cNvPr id="8198" name="Text Box 8"/>
          <p:cNvSpPr txBox="1">
            <a:spLocks noChangeArrowheads="1"/>
          </p:cNvSpPr>
          <p:nvPr/>
        </p:nvSpPr>
        <p:spPr bwMode="auto">
          <a:xfrm>
            <a:off x="5562600" y="5029200"/>
            <a:ext cx="30480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dirty="0"/>
              <a:t>Anomalies IRM de diffusion </a:t>
            </a:r>
            <a:r>
              <a:rPr lang="fr-FR" b="1" i="1" u="sng" dirty="0"/>
              <a:t>en fonction de la durée de l’AIT</a:t>
            </a:r>
            <a:r>
              <a:rPr lang="fr-FR" dirty="0"/>
              <a:t> (Etude sur 42 AIT)</a:t>
            </a:r>
          </a:p>
          <a:p>
            <a:pPr eaLnBrk="1" hangingPunct="1">
              <a:spcBef>
                <a:spcPct val="50000"/>
              </a:spcBef>
            </a:pPr>
            <a:r>
              <a:rPr lang="fr-FR" sz="1400" i="1" dirty="0" err="1"/>
              <a:t>Kidwell</a:t>
            </a:r>
            <a:r>
              <a:rPr lang="fr-FR" sz="1400" i="1" dirty="0"/>
              <a:t> et al, Stroke 1999</a:t>
            </a:r>
          </a:p>
        </p:txBody>
      </p:sp>
      <p:sp>
        <p:nvSpPr>
          <p:cNvPr id="8199" name="Text Box 9"/>
          <p:cNvSpPr txBox="1">
            <a:spLocks noChangeArrowheads="1"/>
          </p:cNvSpPr>
          <p:nvPr/>
        </p:nvSpPr>
        <p:spPr bwMode="auto">
          <a:xfrm>
            <a:off x="228600" y="19050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800"/>
              <a:t>Presque 1 AIT sur 2</a:t>
            </a:r>
          </a:p>
        </p:txBody>
      </p:sp>
      <p:sp>
        <p:nvSpPr>
          <p:cNvPr id="8200" name="Text Box 10"/>
          <p:cNvSpPr txBox="1">
            <a:spLocks noChangeArrowheads="1"/>
          </p:cNvSpPr>
          <p:nvPr/>
        </p:nvSpPr>
        <p:spPr bwMode="auto">
          <a:xfrm>
            <a:off x="228600" y="5410200"/>
            <a:ext cx="38100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Deficit hémicorps droit de 30 minutes</a:t>
            </a:r>
          </a:p>
          <a:p>
            <a:pPr eaLnBrk="1" hangingPunct="1"/>
            <a:r>
              <a:rPr lang="en-US" sz="1400" u="sng"/>
              <a:t>Scanner</a:t>
            </a:r>
            <a:r>
              <a:rPr lang="en-US" sz="1400"/>
              <a:t> : normal</a:t>
            </a:r>
          </a:p>
          <a:p>
            <a:pPr eaLnBrk="1" hangingPunct="1"/>
            <a:r>
              <a:rPr lang="en-US" sz="1400" u="sng"/>
              <a:t>IRM</a:t>
            </a:r>
            <a:r>
              <a:rPr lang="en-US" sz="1400"/>
              <a:t> : hypersignaux en diffusion</a:t>
            </a:r>
            <a:endParaRPr lang="fr-FR" sz="140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0" y="-76200"/>
            <a:ext cx="9144000" cy="1143000"/>
          </a:xfrm>
        </p:spPr>
        <p:txBody>
          <a:bodyPr/>
          <a:lstStyle/>
          <a:p>
            <a:pPr eaLnBrk="1" hangingPunct="1"/>
            <a:r>
              <a:rPr lang="fr-FR" b="1" smtClean="0"/>
              <a:t>2004 : nouvelle définition de l’AIT</a:t>
            </a:r>
          </a:p>
        </p:txBody>
      </p:sp>
      <p:sp>
        <p:nvSpPr>
          <p:cNvPr id="9220" name="Rectangle 3"/>
          <p:cNvSpPr>
            <a:spLocks noGrp="1" noChangeArrowheads="1"/>
          </p:cNvSpPr>
          <p:nvPr>
            <p:ph type="body" idx="1"/>
          </p:nvPr>
        </p:nvSpPr>
        <p:spPr>
          <a:xfrm>
            <a:off x="457200" y="1219200"/>
            <a:ext cx="8229600" cy="4525963"/>
          </a:xfrm>
        </p:spPr>
        <p:txBody>
          <a:bodyPr/>
          <a:lstStyle/>
          <a:p>
            <a:pPr eaLnBrk="1" hangingPunct="1">
              <a:buFontTx/>
              <a:buNone/>
            </a:pPr>
            <a:r>
              <a:rPr lang="fr-FR" sz="2800" smtClean="0"/>
              <a:t>   Un AIT est un épisode neurologique déficitaire de survenue brutale causé par une ischémie focale du cerveau ou de la rétine, dont les symptômes durent typiquement moins d’une heure, et sans signe d’infarctus cérébral aigu.</a:t>
            </a:r>
          </a:p>
          <a:p>
            <a:pPr eaLnBrk="1" hangingPunct="1">
              <a:buFontTx/>
              <a:buNone/>
            </a:pPr>
            <a:r>
              <a:rPr lang="fr-FR" sz="2800" smtClean="0"/>
              <a:t> </a:t>
            </a:r>
          </a:p>
          <a:p>
            <a:pPr algn="ctr" eaLnBrk="1" hangingPunct="1">
              <a:buFontTx/>
              <a:buNone/>
            </a:pPr>
            <a:r>
              <a:rPr lang="fr-FR" sz="2800" smtClean="0"/>
              <a:t>	Le corollaire étant que </a:t>
            </a:r>
            <a:r>
              <a:rPr lang="fr-FR" b="1" smtClean="0"/>
              <a:t>tout symptôme neurologique persistant ou s’accompagnant de signes d’ischémie sur les examens neuroradiologiques est considéré comme un AVC</a:t>
            </a:r>
            <a:r>
              <a:rPr lang="fr-FR" sz="2800" smtClean="0"/>
              <a:t>.</a:t>
            </a:r>
          </a:p>
        </p:txBody>
      </p:sp>
      <p:sp>
        <p:nvSpPr>
          <p:cNvPr id="2" name="Rectangle 1"/>
          <p:cNvSpPr/>
          <p:nvPr/>
        </p:nvSpPr>
        <p:spPr>
          <a:xfrm>
            <a:off x="685800" y="3886200"/>
            <a:ext cx="8077200"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813" y="-33338"/>
            <a:ext cx="9745663"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457200" y="228600"/>
            <a:ext cx="8229600" cy="1143000"/>
          </a:xfrm>
        </p:spPr>
        <p:txBody>
          <a:bodyPr/>
          <a:lstStyle/>
          <a:p>
            <a:pPr eaLnBrk="1" hangingPunct="1"/>
            <a:r>
              <a:rPr lang="fr-FR" sz="5400" b="1" smtClean="0"/>
              <a:t>Sémiologie des AIT</a:t>
            </a:r>
          </a:p>
        </p:txBody>
      </p:sp>
      <p:sp>
        <p:nvSpPr>
          <p:cNvPr id="21507" name="Rectangle 3"/>
          <p:cNvSpPr>
            <a:spLocks noGrp="1" noChangeArrowheads="1"/>
          </p:cNvSpPr>
          <p:nvPr>
            <p:ph type="body" idx="1"/>
          </p:nvPr>
        </p:nvSpPr>
        <p:spPr/>
        <p:txBody>
          <a:bodyPr/>
          <a:lstStyle/>
          <a:p>
            <a:pPr marL="0" indent="0" algn="ctr" eaLnBrk="1" hangingPunct="1">
              <a:lnSpc>
                <a:spcPct val="80000"/>
              </a:lnSpc>
              <a:buFontTx/>
              <a:buNone/>
              <a:defRPr/>
            </a:pPr>
            <a:r>
              <a:rPr lang="fr-FR" b="1" i="1" u="sng" dirty="0" smtClean="0"/>
              <a:t>AIT probable</a:t>
            </a:r>
            <a:r>
              <a:rPr lang="fr-FR" b="1" i="1" dirty="0" smtClean="0"/>
              <a:t> </a:t>
            </a:r>
            <a:r>
              <a:rPr lang="fr-FR" dirty="0" smtClean="0"/>
              <a:t>: installation brutale (&lt; 2min)</a:t>
            </a:r>
          </a:p>
          <a:p>
            <a:pPr eaLnBrk="1" hangingPunct="1">
              <a:lnSpc>
                <a:spcPct val="80000"/>
              </a:lnSpc>
              <a:defRPr/>
            </a:pPr>
            <a:endParaRPr lang="fr-FR" sz="2000" i="1" dirty="0" smtClean="0"/>
          </a:p>
          <a:p>
            <a:pPr eaLnBrk="1" hangingPunct="1">
              <a:lnSpc>
                <a:spcPct val="80000"/>
              </a:lnSpc>
              <a:defRPr/>
            </a:pPr>
            <a:r>
              <a:rPr lang="fr-FR" sz="2000" i="1" dirty="0" smtClean="0"/>
              <a:t>Territoire carotidien </a:t>
            </a:r>
            <a:r>
              <a:rPr lang="fr-FR" sz="2000" dirty="0" smtClean="0"/>
              <a:t>: </a:t>
            </a:r>
          </a:p>
          <a:p>
            <a:pPr lvl="2" eaLnBrk="1" hangingPunct="1">
              <a:lnSpc>
                <a:spcPct val="80000"/>
              </a:lnSpc>
              <a:defRPr/>
            </a:pPr>
            <a:r>
              <a:rPr lang="fr-FR" sz="1600" dirty="0" smtClean="0"/>
              <a:t>Troubles visuels (cécité monoculaire ou HLH), </a:t>
            </a:r>
          </a:p>
          <a:p>
            <a:pPr lvl="2" eaLnBrk="1" hangingPunct="1">
              <a:lnSpc>
                <a:spcPct val="80000"/>
              </a:lnSpc>
              <a:defRPr/>
            </a:pPr>
            <a:r>
              <a:rPr lang="fr-FR" sz="1600" dirty="0" smtClean="0"/>
              <a:t>Troubles du langage (aphasie ou dysarthrie), </a:t>
            </a:r>
          </a:p>
          <a:p>
            <a:pPr lvl="2" eaLnBrk="1" hangingPunct="1">
              <a:lnSpc>
                <a:spcPct val="80000"/>
              </a:lnSpc>
              <a:defRPr/>
            </a:pPr>
            <a:r>
              <a:rPr lang="fr-FR" sz="1600" dirty="0" smtClean="0"/>
              <a:t>Troubles moteurs : faiblesse, paralysie ou maladresse du membre sup et/ou </a:t>
            </a:r>
            <a:r>
              <a:rPr lang="fr-FR" sz="1600" dirty="0" err="1" smtClean="0"/>
              <a:t>inf</a:t>
            </a:r>
            <a:r>
              <a:rPr lang="fr-FR" sz="1600" dirty="0" smtClean="0"/>
              <a:t> et/ou de la face</a:t>
            </a:r>
          </a:p>
          <a:p>
            <a:pPr lvl="2" eaLnBrk="1" hangingPunct="1">
              <a:lnSpc>
                <a:spcPct val="80000"/>
              </a:lnSpc>
              <a:defRPr/>
            </a:pPr>
            <a:r>
              <a:rPr lang="fr-FR" sz="1600" dirty="0" smtClean="0"/>
              <a:t>Troubles sensitifs : paresthésies ou perte de la sensibilité des membres sup et/ou </a:t>
            </a:r>
            <a:r>
              <a:rPr lang="fr-FR" sz="1600" dirty="0" err="1" smtClean="0"/>
              <a:t>inf</a:t>
            </a:r>
            <a:r>
              <a:rPr lang="fr-FR" sz="1600" dirty="0" smtClean="0"/>
              <a:t> et/ou de la face</a:t>
            </a:r>
          </a:p>
          <a:p>
            <a:pPr marL="914400" lvl="2" indent="0" eaLnBrk="1" hangingPunct="1">
              <a:lnSpc>
                <a:spcPct val="80000"/>
              </a:lnSpc>
              <a:buFontTx/>
              <a:buNone/>
              <a:defRPr/>
            </a:pPr>
            <a:endParaRPr lang="fr-FR" sz="1600" dirty="0" smtClean="0"/>
          </a:p>
          <a:p>
            <a:pPr eaLnBrk="1" hangingPunct="1">
              <a:lnSpc>
                <a:spcPct val="80000"/>
              </a:lnSpc>
              <a:defRPr/>
            </a:pPr>
            <a:r>
              <a:rPr lang="fr-FR" sz="2000" i="1" dirty="0" smtClean="0"/>
              <a:t>Territoire VB </a:t>
            </a:r>
            <a:r>
              <a:rPr lang="fr-FR" sz="2000" dirty="0" smtClean="0"/>
              <a:t>: </a:t>
            </a:r>
          </a:p>
          <a:p>
            <a:pPr lvl="2" eaLnBrk="1" hangingPunct="1">
              <a:lnSpc>
                <a:spcPct val="80000"/>
              </a:lnSpc>
              <a:defRPr/>
            </a:pPr>
            <a:r>
              <a:rPr lang="fr-FR" sz="1600" dirty="0" smtClean="0"/>
              <a:t>Troubles moteurs (faiblesse, paralysie ou maladresse) intéressant les membres supérieurs et/ou inférieurs, et/ou la face, de façon uni- ou bilatérale</a:t>
            </a:r>
          </a:p>
          <a:p>
            <a:pPr lvl="2" eaLnBrk="1" hangingPunct="1">
              <a:lnSpc>
                <a:spcPct val="80000"/>
              </a:lnSpc>
              <a:defRPr/>
            </a:pPr>
            <a:r>
              <a:rPr lang="fr-FR" sz="1600" dirty="0" smtClean="0"/>
              <a:t>Troubles sensitifs (perte de sensibilité, paresthésies) intéressant le côté droit, le côté gauche ou les 2 côtés</a:t>
            </a:r>
          </a:p>
          <a:p>
            <a:pPr lvl="2" eaLnBrk="1" hangingPunct="1">
              <a:lnSpc>
                <a:spcPct val="80000"/>
              </a:lnSpc>
              <a:defRPr/>
            </a:pPr>
            <a:r>
              <a:rPr lang="fr-FR" sz="1600" dirty="0" smtClean="0"/>
              <a:t>Perte de la vision dans un ou dans les 2 </a:t>
            </a:r>
            <a:r>
              <a:rPr lang="fr-FR" sz="1600" dirty="0" err="1" smtClean="0"/>
              <a:t>hémichamps</a:t>
            </a:r>
            <a:r>
              <a:rPr lang="fr-FR" sz="1600" dirty="0" smtClean="0"/>
              <a:t> visuels homonymes</a:t>
            </a:r>
          </a:p>
          <a:p>
            <a:pPr lvl="2" eaLnBrk="1" hangingPunct="1">
              <a:lnSpc>
                <a:spcPct val="80000"/>
              </a:lnSpc>
              <a:defRPr/>
            </a:pPr>
            <a:r>
              <a:rPr lang="fr-FR" sz="1600" dirty="0" smtClean="0"/>
              <a:t>Perte de l’équilibre, instabilité, vertige, diplopie, dysphagie, dysarthrie. Ces signes sont caractéristiques mais ne doivent pas être considérés comme un AIT lorsqu’ils surviennent isolément.</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TotalTime>
  <Words>1477</Words>
  <Application>Microsoft Office PowerPoint</Application>
  <PresentationFormat>Affichage à l'écran (4:3)</PresentationFormat>
  <Paragraphs>198</Paragraphs>
  <Slides>35</Slides>
  <Notes>2</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Modèle par défaut</vt:lpstr>
      <vt:lpstr>CONDUITE À TENIR FACE À UN AIT</vt:lpstr>
      <vt:lpstr>Présentation PowerPoint</vt:lpstr>
      <vt:lpstr>1- RECONNAITRE UN AIT</vt:lpstr>
      <vt:lpstr>GRAND PUBLIC</vt:lpstr>
      <vt:lpstr>DEFINITION DE L’OMS</vt:lpstr>
      <vt:lpstr>MAIS</vt:lpstr>
      <vt:lpstr>Anomalies en IRM de diffusion</vt:lpstr>
      <vt:lpstr>2004 : nouvelle définition de l’AIT</vt:lpstr>
      <vt:lpstr>Sémiologie des AIT</vt:lpstr>
      <vt:lpstr>Présentation PowerPoint</vt:lpstr>
      <vt:lpstr>Symptômes ne devant pas, sauf exception, faire évoquer un AIT</vt:lpstr>
      <vt:lpstr>Diagnostic différentiel</vt:lpstr>
      <vt:lpstr>Exemple</vt:lpstr>
      <vt:lpstr>Notion de chute avec TC 10 jours auparavant !</vt:lpstr>
      <vt:lpstr>2- AIT : UNE URGENCE</vt:lpstr>
      <vt:lpstr>Présentation PowerPoint</vt:lpstr>
      <vt:lpstr>Présentation PowerPoint</vt:lpstr>
      <vt:lpstr>Présentation PowerPoint</vt:lpstr>
      <vt:lpstr>Présentation PowerPoint</vt:lpstr>
      <vt:lpstr>Présentation PowerPoint</vt:lpstr>
      <vt:lpstr>Facteurs de risque indépendants de récidive à 90 jours</vt:lpstr>
      <vt:lpstr>Présentation PowerPoint</vt:lpstr>
      <vt:lpstr>Présentation PowerPoint</vt:lpstr>
      <vt:lpstr>L’AIT en pratique</vt:lpstr>
      <vt:lpstr>L’ACCIDENT VASCULAIRE CÉRÉBRAL</vt:lpstr>
      <vt:lpstr>L’ACCIDENT VASCULAIRE CÉRÉBRAL</vt:lpstr>
      <vt:lpstr>L’ACCIDENT ISCHÉMIQUE CONSTITUÉ (80%)</vt:lpstr>
      <vt:lpstr>THROMBOLYSE DE L’AIC</vt:lpstr>
      <vt:lpstr>THROMBOLYSE DE L’AIC</vt:lpstr>
      <vt:lpstr>THROMBOLYSE DE L’AIC</vt:lpstr>
      <vt:lpstr>Méta-analyse Cochrane</vt:lpstr>
      <vt:lpstr>Relation entre délai du traitement et intensité de l’effet thérapeutique</vt:lpstr>
      <vt:lpstr>Présentation PowerPoint</vt:lpstr>
      <vt:lpstr>Evolutions des indications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TELE-AVC BOURGOGNE</dc:title>
  <dc:subject>FORMATION DES URGENTISTES</dc:subject>
  <dc:creator>GV OSSEBY</dc:creator>
  <cp:lastModifiedBy>MASSOTTE Adrien</cp:lastModifiedBy>
  <cp:revision>66</cp:revision>
  <cp:lastPrinted>1601-01-01T00:00:00Z</cp:lastPrinted>
  <dcterms:created xsi:type="dcterms:W3CDTF">1601-01-01T00:00:00Z</dcterms:created>
  <dcterms:modified xsi:type="dcterms:W3CDTF">2012-04-26T08:49:23Z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