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1" r:id="rId13"/>
    <p:sldId id="282" r:id="rId14"/>
    <p:sldId id="283" r:id="rId15"/>
    <p:sldId id="284" r:id="rId16"/>
    <p:sldId id="261" r:id="rId17"/>
    <p:sldId id="277" r:id="rId18"/>
    <p:sldId id="279" r:id="rId19"/>
    <p:sldId id="269" r:id="rId20"/>
    <p:sldId id="270" r:id="rId21"/>
    <p:sldId id="271" r:id="rId22"/>
    <p:sldId id="273" r:id="rId23"/>
    <p:sldId id="274" r:id="rId24"/>
    <p:sldId id="272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AD7-4340-4B40-9429-61E3DE3EEF60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0688-F52E-464A-AB6D-A70FAB3B5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AD7-4340-4B40-9429-61E3DE3EEF60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0688-F52E-464A-AB6D-A70FAB3B5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AD7-4340-4B40-9429-61E3DE3EEF60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0688-F52E-464A-AB6D-A70FAB3B5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AD7-4340-4B40-9429-61E3DE3EEF60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0688-F52E-464A-AB6D-A70FAB3B5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AD7-4340-4B40-9429-61E3DE3EEF60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0688-F52E-464A-AB6D-A70FAB3B5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AD7-4340-4B40-9429-61E3DE3EEF60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0688-F52E-464A-AB6D-A70FAB3B5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AD7-4340-4B40-9429-61E3DE3EEF60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0688-F52E-464A-AB6D-A70FAB3B5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AD7-4340-4B40-9429-61E3DE3EEF60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0688-F52E-464A-AB6D-A70FAB3B5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AD7-4340-4B40-9429-61E3DE3EEF60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0688-F52E-464A-AB6D-A70FAB3B5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AD7-4340-4B40-9429-61E3DE3EEF60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0688-F52E-464A-AB6D-A70FAB3B5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AD7-4340-4B40-9429-61E3DE3EEF60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0688-F52E-464A-AB6D-A70FAB3B5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2BAD7-4340-4B40-9429-61E3DE3EEF60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0688-F52E-464A-AB6D-A70FAB3B52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Télé-AVC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Langres Mai 2015</a:t>
            </a:r>
          </a:p>
          <a:p>
            <a:r>
              <a:rPr lang="fr-FR" dirty="0" smtClean="0"/>
              <a:t>Marie Hervieu-Bègue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Hémorragie cérébrale et IRM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7798" b="7090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imagerie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Imagerie cérébrale et vasculaire </a:t>
            </a:r>
            <a:r>
              <a:rPr lang="fr-FR" dirty="0" smtClean="0"/>
              <a:t>pour le bilan étiologique d’emblée !</a:t>
            </a: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Scanner cérébral et </a:t>
            </a:r>
            <a:r>
              <a:rPr lang="fr-FR" b="1" dirty="0" err="1" smtClean="0"/>
              <a:t>angioscanner</a:t>
            </a:r>
            <a:r>
              <a:rPr lang="fr-FR" b="1" dirty="0" smtClean="0"/>
              <a:t> artériel et veineux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c’est crucial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Patiente de 45 ans sans antécédent</a:t>
            </a:r>
          </a:p>
          <a:p>
            <a:endParaRPr lang="fr-FR" dirty="0" smtClean="0"/>
          </a:p>
          <a:p>
            <a:r>
              <a:rPr lang="fr-FR" dirty="0" smtClean="0"/>
              <a:t>Céphalées brutales et hémiplégie G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l="19254" t="27419" r="17747" b="5759"/>
          <a:stretch>
            <a:fillRect/>
          </a:stretch>
        </p:blipFill>
        <p:spPr>
          <a:xfrm>
            <a:off x="179512" y="116632"/>
            <a:ext cx="5184576" cy="3024336"/>
          </a:xfr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6250" t="27047" r="25626" b="7722"/>
          <a:stretch>
            <a:fillRect/>
          </a:stretch>
        </p:blipFill>
        <p:spPr bwMode="auto">
          <a:xfrm>
            <a:off x="3491880" y="3573016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l="16751" t="29270" r="28125" b="7090"/>
          <a:stretch>
            <a:fillRect/>
          </a:stretch>
        </p:blipFill>
        <p:spPr>
          <a:xfrm>
            <a:off x="1472055" y="2060848"/>
            <a:ext cx="6124281" cy="388843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Thrombophlébite cérébrale étendue </a:t>
            </a:r>
          </a:p>
          <a:p>
            <a:endParaRPr lang="fr-FR" dirty="0" smtClean="0"/>
          </a:p>
          <a:p>
            <a:r>
              <a:rPr lang="fr-FR" dirty="0" smtClean="0"/>
              <a:t>Introduction d’héparine IVPSE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Etiologies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93" t="34043" r="17798" b="10272"/>
          <a:stretch>
            <a:fillRect/>
          </a:stretch>
        </p:blipFill>
        <p:spPr bwMode="auto">
          <a:xfrm>
            <a:off x="323528" y="2060848"/>
            <a:ext cx="8562779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Localisation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87" t="30861" r="18692" b="13454"/>
          <a:stretch>
            <a:fillRect/>
          </a:stretch>
        </p:blipFill>
        <p:spPr bwMode="auto">
          <a:xfrm>
            <a:off x="611560" y="1628800"/>
            <a:ext cx="794968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L’hématome profond</a:t>
            </a:r>
            <a:br>
              <a:rPr lang="fr-FR" dirty="0" smtClean="0"/>
            </a:br>
            <a:r>
              <a:rPr lang="fr-FR" dirty="0" smtClean="0"/>
              <a:t>=</a:t>
            </a:r>
            <a:br>
              <a:rPr lang="fr-FR" dirty="0" smtClean="0"/>
            </a:br>
            <a:r>
              <a:rPr lang="fr-FR" dirty="0" smtClean="0"/>
              <a:t>Hématome de l’HTA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87" t="35634" r="16903" b="5499"/>
          <a:stretch>
            <a:fillRect/>
          </a:stretch>
        </p:blipFill>
        <p:spPr bwMode="auto">
          <a:xfrm>
            <a:off x="704975" y="2204864"/>
            <a:ext cx="773794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089" t="31125" r="17266" b="9813"/>
          <a:stretch>
            <a:fillRect/>
          </a:stretch>
        </p:blipFill>
        <p:spPr bwMode="auto">
          <a:xfrm>
            <a:off x="467544" y="1700808"/>
            <a:ext cx="82809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Hématomes </a:t>
            </a:r>
            <a:r>
              <a:rPr lang="fr-FR" dirty="0" err="1" smtClean="0"/>
              <a:t>intra-cérébraux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10-15% des AVC</a:t>
            </a:r>
          </a:p>
          <a:p>
            <a:r>
              <a:rPr lang="fr-FR" dirty="0" smtClean="0"/>
              <a:t>Facteurs de risque connus:</a:t>
            </a:r>
          </a:p>
          <a:p>
            <a:pPr lvl="1"/>
            <a:r>
              <a:rPr lang="fr-FR" dirty="0" smtClean="0"/>
              <a:t>Age : RR 1,97 par tranche d’âge de 10 ans</a:t>
            </a:r>
          </a:p>
          <a:p>
            <a:pPr lvl="1"/>
            <a:r>
              <a:rPr lang="fr-FR" dirty="0" smtClean="0"/>
              <a:t>Sexe: homme RR 3,73</a:t>
            </a:r>
          </a:p>
          <a:p>
            <a:pPr lvl="1"/>
            <a:r>
              <a:rPr lang="fr-FR" dirty="0" smtClean="0"/>
              <a:t>Race</a:t>
            </a:r>
          </a:p>
          <a:p>
            <a:pPr lvl="1"/>
            <a:r>
              <a:rPr lang="fr-FR" dirty="0" smtClean="0"/>
              <a:t>HTA (X4)</a:t>
            </a:r>
          </a:p>
          <a:p>
            <a:pPr lvl="1"/>
            <a:r>
              <a:rPr lang="fr-FR" dirty="0" smtClean="0"/>
              <a:t>L’alcoolisme</a:t>
            </a:r>
          </a:p>
          <a:p>
            <a:pPr lvl="1"/>
            <a:r>
              <a:rPr lang="fr-FR" dirty="0" smtClean="0"/>
              <a:t>Diabète</a:t>
            </a:r>
          </a:p>
          <a:p>
            <a:pPr lvl="6"/>
            <a:r>
              <a:rPr lang="fr-FR" dirty="0" err="1" smtClean="0"/>
              <a:t>Ariesen</a:t>
            </a:r>
            <a:r>
              <a:rPr lang="fr-FR" dirty="0" smtClean="0"/>
              <a:t> et al, stroke 2003</a:t>
            </a:r>
          </a:p>
          <a:p>
            <a:pPr lvl="1"/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Prise en charge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USINV</a:t>
            </a:r>
            <a:endParaRPr lang="fr-FR" dirty="0" smtClean="0"/>
          </a:p>
          <a:p>
            <a:r>
              <a:rPr lang="fr-FR" dirty="0" smtClean="0"/>
              <a:t>Mesures générales:</a:t>
            </a:r>
          </a:p>
          <a:p>
            <a:pPr lvl="1"/>
            <a:r>
              <a:rPr lang="fr-FR" dirty="0" smtClean="0"/>
              <a:t>Prévention </a:t>
            </a:r>
            <a:r>
              <a:rPr lang="fr-FR" dirty="0" err="1" smtClean="0"/>
              <a:t>thrombo-embolique</a:t>
            </a:r>
            <a:endParaRPr lang="fr-FR" dirty="0" smtClean="0"/>
          </a:p>
          <a:p>
            <a:pPr lvl="2"/>
            <a:r>
              <a:rPr lang="fr-FR" dirty="0" smtClean="0"/>
              <a:t>Bas de contention</a:t>
            </a:r>
          </a:p>
          <a:p>
            <a:pPr lvl="2"/>
            <a:r>
              <a:rPr lang="fr-FR" dirty="0" smtClean="0"/>
              <a:t>HBPM dès J2</a:t>
            </a:r>
          </a:p>
          <a:p>
            <a:pPr lvl="1"/>
            <a:r>
              <a:rPr lang="fr-FR" dirty="0" smtClean="0"/>
              <a:t>Dépistage des troubles de déglutition</a:t>
            </a:r>
          </a:p>
          <a:p>
            <a:pPr lvl="1"/>
            <a:r>
              <a:rPr lang="fr-FR" dirty="0" smtClean="0"/>
              <a:t>Dépistage et traitement des complications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Pris en charge de la 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urgence: dès la 1ere Heure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Agressive: objectif </a:t>
            </a:r>
            <a:r>
              <a:rPr lang="fr-FR" dirty="0" err="1" smtClean="0"/>
              <a:t>tensionnel</a:t>
            </a:r>
            <a:r>
              <a:rPr lang="fr-FR" dirty="0" smtClean="0"/>
              <a:t> &lt; 140/90</a:t>
            </a:r>
          </a:p>
          <a:p>
            <a:pPr lvl="1"/>
            <a:r>
              <a:rPr lang="fr-FR" dirty="0" smtClean="0"/>
              <a:t>INTERACT II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Prise en charge de l’épilepsie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Surtout en cas d’hématome lobaire</a:t>
            </a:r>
          </a:p>
          <a:p>
            <a:r>
              <a:rPr lang="fr-FR" dirty="0" smtClean="0"/>
              <a:t>Pas de traitement prophylactique</a:t>
            </a:r>
          </a:p>
          <a:p>
            <a:r>
              <a:rPr lang="fr-FR" dirty="0" smtClean="0"/>
              <a:t>A instaurer dès la première crise</a:t>
            </a:r>
          </a:p>
          <a:p>
            <a:r>
              <a:rPr lang="fr-FR" dirty="0" smtClean="0"/>
              <a:t>A maintenir au moins 1 mois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 chirurgicale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849" t="14951" r="17798" b="7090"/>
          <a:stretch>
            <a:fillRect/>
          </a:stretch>
        </p:blipFill>
        <p:spPr bwMode="auto">
          <a:xfrm>
            <a:off x="1187625" y="1236756"/>
            <a:ext cx="6984776" cy="543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indications chirurgicales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Discussion au cas par cas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L’hydrocéphalie liée à une HIC cérébelleuse</a:t>
            </a:r>
          </a:p>
          <a:p>
            <a:endParaRPr lang="fr-FR" dirty="0" smtClean="0"/>
          </a:p>
          <a:p>
            <a:r>
              <a:rPr lang="fr-FR" dirty="0" smtClean="0"/>
              <a:t>L’hématome lobaire </a:t>
            </a:r>
          </a:p>
          <a:p>
            <a:pPr lvl="1"/>
            <a:r>
              <a:rPr lang="fr-FR" dirty="0" smtClean="0"/>
              <a:t>Volume &gt; 30mL</a:t>
            </a:r>
          </a:p>
          <a:p>
            <a:pPr lvl="1"/>
            <a:r>
              <a:rPr lang="fr-FR" dirty="0" smtClean="0"/>
              <a:t>Cortical (1cm)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Imagerie indispensable pour déterminer la nature de l’AVC</a:t>
            </a:r>
            <a:endParaRPr lang="fr-FR" dirty="0" smtClean="0"/>
          </a:p>
          <a:p>
            <a:r>
              <a:rPr lang="fr-FR" dirty="0" smtClean="0"/>
              <a:t>Faire une imagerie des vaisseaux dès l’imagerie initiale</a:t>
            </a:r>
            <a:endParaRPr lang="fr-FR" dirty="0" smtClean="0"/>
          </a:p>
          <a:p>
            <a:r>
              <a:rPr lang="fr-FR" dirty="0" smtClean="0"/>
              <a:t>Prise en charge en urgence et agressive de la PA</a:t>
            </a:r>
          </a:p>
          <a:p>
            <a:r>
              <a:rPr lang="fr-FR" dirty="0" smtClean="0"/>
              <a:t>Prise en charge chirurgicale à discuter au cas par cas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hématomes </a:t>
            </a:r>
            <a:r>
              <a:rPr lang="fr-FR" dirty="0" err="1" smtClean="0"/>
              <a:t>intra-cérébraux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Cliniquement:</a:t>
            </a:r>
          </a:p>
          <a:p>
            <a:pPr lvl="1"/>
            <a:r>
              <a:rPr lang="fr-FR" dirty="0" smtClean="0"/>
              <a:t>Déficit </a:t>
            </a:r>
          </a:p>
          <a:p>
            <a:pPr lvl="1"/>
            <a:r>
              <a:rPr lang="fr-FR" dirty="0" smtClean="0"/>
              <a:t>Brutal</a:t>
            </a:r>
          </a:p>
          <a:p>
            <a:pPr lvl="1"/>
            <a:r>
              <a:rPr lang="fr-FR" dirty="0" smtClean="0"/>
              <a:t>Spontané</a:t>
            </a:r>
          </a:p>
          <a:p>
            <a:pPr lvl="1"/>
            <a:r>
              <a:rPr lang="fr-FR" dirty="0" smtClean="0"/>
              <a:t>Focalisé</a:t>
            </a:r>
          </a:p>
          <a:p>
            <a:pPr lvl="1"/>
            <a:r>
              <a:rPr lang="fr-FR" dirty="0" smtClean="0"/>
              <a:t>Sémiologie clinique identique à celle de l’infarctus </a:t>
            </a:r>
            <a:r>
              <a:rPr lang="fr-FR" dirty="0" smtClean="0"/>
              <a:t>cérébral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Déficit neurologique brutal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87" t="10870" r="17798" b="6211"/>
          <a:stretch>
            <a:fillRect/>
          </a:stretch>
        </p:blipFill>
        <p:spPr bwMode="auto">
          <a:xfrm>
            <a:off x="1331640" y="1412776"/>
            <a:ext cx="6336704" cy="42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259632" y="59492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En pratique: aucun traitement avant la réalisation du scanner cérébral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Sémiologie radiologique des hémorragies cérébrales</a:t>
            </a:r>
            <a:endParaRPr lang="fr-F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4" t="11769" r="26743" b="13454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Evolution de la densité en fonction du temps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87" t="10178" r="17798" b="5499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Hémorragie cérébrale et IRM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16" t="29270" r="30321" b="24591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Hémorragie cérébrale et IRM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1769" r="17798" b="13454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Hémorragie cérébrale et IRM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87" t="11769" r="17798" b="7090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Affichage à l'écran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Télé-AVC</vt:lpstr>
      <vt:lpstr>Hématomes intra-cérébraux</vt:lpstr>
      <vt:lpstr>Les hématomes intra-cérébraux</vt:lpstr>
      <vt:lpstr>Déficit neurologique brutal</vt:lpstr>
      <vt:lpstr>Sémiologie radiologique des hémorragies cérébrales</vt:lpstr>
      <vt:lpstr>Evolution de la densité en fonction du temps</vt:lpstr>
      <vt:lpstr>Hémorragie cérébrale et IRM</vt:lpstr>
      <vt:lpstr>Hémorragie cérébrale et IRM</vt:lpstr>
      <vt:lpstr>Hémorragie cérébrale et IRM</vt:lpstr>
      <vt:lpstr>Hémorragie cérébrale et IRM</vt:lpstr>
      <vt:lpstr>Quelle imagerie ?</vt:lpstr>
      <vt:lpstr>Pourquoi c’est crucial ?</vt:lpstr>
      <vt:lpstr>Diapositive 13</vt:lpstr>
      <vt:lpstr>Diapositive 14</vt:lpstr>
      <vt:lpstr>Diapositive 15</vt:lpstr>
      <vt:lpstr>Etiologies</vt:lpstr>
      <vt:lpstr>Localisation</vt:lpstr>
      <vt:lpstr> L’hématome profond = Hématome de l’HTA</vt:lpstr>
      <vt:lpstr>Pronostic</vt:lpstr>
      <vt:lpstr>Prise en charge</vt:lpstr>
      <vt:lpstr>Pris en charge de la TA</vt:lpstr>
      <vt:lpstr>Prise en charge de l’épilepsie</vt:lpstr>
      <vt:lpstr>Indication chirurgicale</vt:lpstr>
      <vt:lpstr>Les indications chirurgicales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Télé-AVC</dc:title>
  <dc:creator>Windows User</dc:creator>
  <cp:lastModifiedBy>Windows User</cp:lastModifiedBy>
  <cp:revision>3</cp:revision>
  <dcterms:created xsi:type="dcterms:W3CDTF">2015-05-05T07:40:24Z</dcterms:created>
  <dcterms:modified xsi:type="dcterms:W3CDTF">2015-05-05T09:39:17Z</dcterms:modified>
</cp:coreProperties>
</file>