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4" autoAdjust="0"/>
  </p:normalViewPr>
  <p:slideViewPr>
    <p:cSldViewPr>
      <p:cViewPr varScale="1">
        <p:scale>
          <a:sx n="98" d="100"/>
          <a:sy n="98" d="100"/>
        </p:scale>
        <p:origin x="-9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CB68E-C781-4F21-BF4A-97B7BAD75D55}" type="datetimeFigureOut">
              <a:rPr lang="fr-FR"/>
              <a:pPr>
                <a:defRPr/>
              </a:pPr>
              <a:t>09/02/2011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4C463-38A4-455C-A5A4-17A1E96AC69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F051E-A550-4DB1-B0F6-C4C04AD4CCBA}" type="datetimeFigureOut">
              <a:rPr lang="fr-FR"/>
              <a:pPr>
                <a:defRPr/>
              </a:pPr>
              <a:t>09/02/2011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D246B-031B-4441-98D5-2897AB2A9FB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E7CB-72A4-4F5B-993E-E5AB52E14F5E}" type="datetimeFigureOut">
              <a:rPr lang="fr-FR"/>
              <a:pPr>
                <a:defRPr/>
              </a:pPr>
              <a:t>09/02/2011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4CDC8-6D12-4BFA-A3B2-F33BB5D46D8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D7F3C-A2E1-41F9-AF11-803C7DC7E4F6}" type="datetimeFigureOut">
              <a:rPr lang="fr-FR"/>
              <a:pPr>
                <a:defRPr/>
              </a:pPr>
              <a:t>09/02/2011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E2FB2-47DD-40F1-8C9E-7EC700B0CFB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14470-E44D-4C40-B993-79C59F8BFBDE}" type="datetimeFigureOut">
              <a:rPr lang="fr-FR"/>
              <a:pPr>
                <a:defRPr/>
              </a:pPr>
              <a:t>09/02/2011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E8893-DEC0-4127-BF58-B031361DBAC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B07D6-F899-4B59-BED0-F54DE62BFC08}" type="datetimeFigureOut">
              <a:rPr lang="fr-FR"/>
              <a:pPr>
                <a:defRPr/>
              </a:pPr>
              <a:t>09/02/2011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7EFBC-3E5F-4789-A5DD-6B5DBED26B0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28916-C87B-40CC-ACEE-3C0819496165}" type="datetimeFigureOut">
              <a:rPr lang="fr-FR"/>
              <a:pPr>
                <a:defRPr/>
              </a:pPr>
              <a:t>09/02/2011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6DBDC-C6C0-4898-9BAC-C49854B028B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FF2CE-CEBB-47D9-84CC-EFD23D2B1035}" type="datetimeFigureOut">
              <a:rPr lang="fr-FR"/>
              <a:pPr>
                <a:defRPr/>
              </a:pPr>
              <a:t>09/02/2011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CBEE0-B15C-45B6-8E96-EC838214B47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0B48A-D50E-4602-B1DD-4E4E7848D62E}" type="datetimeFigureOut">
              <a:rPr lang="fr-FR"/>
              <a:pPr>
                <a:defRPr/>
              </a:pPr>
              <a:t>09/02/2011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CADDA-9586-4680-8848-AC5B6A9C2B2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C9550-DD24-4E00-B1B2-62AB9326892A}" type="datetimeFigureOut">
              <a:rPr lang="fr-FR"/>
              <a:pPr>
                <a:defRPr/>
              </a:pPr>
              <a:t>09/02/2011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6B9D4-F4EF-4A32-AAB6-FA607720282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756D3-D331-4181-B0E3-C0384893E9FB}" type="datetimeFigureOut">
              <a:rPr lang="fr-FR"/>
              <a:pPr>
                <a:defRPr/>
              </a:pPr>
              <a:t>09/02/2011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A6C32-11DC-49A3-A648-E85CA0E253C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1D3201-EF42-4FCE-AE71-F33EB36B1D10}" type="datetimeFigureOut">
              <a:rPr lang="fr-FR"/>
              <a:pPr>
                <a:defRPr/>
              </a:pPr>
              <a:t>09/02/2011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EB06A0-7BF2-4236-B29B-00CB425D5CE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03350" y="3284538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fr-FR" sz="4800" smtClean="0"/>
              <a:t>La douleur du genou</a:t>
            </a:r>
            <a:endParaRPr lang="fr-FR" sz="4800" smtClean="0">
              <a:latin typeface="Lucida Bright" pitchFamily="18" charset="0"/>
            </a:endParaRPr>
          </a:p>
          <a:p>
            <a:pPr marL="0" indent="0" algn="ctr">
              <a:buFont typeface="Arial" charset="0"/>
              <a:buNone/>
            </a:pPr>
            <a:endParaRPr lang="fr-FR" sz="2400" smtClean="0">
              <a:latin typeface="Lucida Bright" pitchFamily="18" charset="0"/>
            </a:endParaRPr>
          </a:p>
          <a:p>
            <a:pPr marL="0" indent="0" algn="r">
              <a:buFont typeface="Arial" charset="0"/>
              <a:buNone/>
            </a:pPr>
            <a:r>
              <a:rPr lang="fr-FR" sz="2400" smtClean="0">
                <a:latin typeface="Lucida Bright" pitchFamily="18" charset="0"/>
              </a:rPr>
              <a:t>Dr Menez</a:t>
            </a:r>
          </a:p>
        </p:txBody>
      </p:sp>
      <p:pic>
        <p:nvPicPr>
          <p:cNvPr id="21508" name="Picture 4" descr="logo hopit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765175"/>
            <a:ext cx="2808288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981075"/>
            <a:ext cx="3052762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Espace réservé du pied de page 3"/>
          <p:cNvSpPr txBox="1">
            <a:spLocks noGrp="1"/>
          </p:cNvSpPr>
          <p:nvPr/>
        </p:nvSpPr>
        <p:spPr bwMode="auto">
          <a:xfrm>
            <a:off x="2051050" y="6453188"/>
            <a:ext cx="48260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400">
                <a:cs typeface="Arial" charset="0"/>
              </a:rPr>
              <a:t>Pôle de santé langrois / 10 février 2011</a:t>
            </a:r>
            <a:endParaRPr lang="fr-FR"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675687" cy="1008062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smtClean="0"/>
              <a:t>Le genou traumatique</a:t>
            </a:r>
          </a:p>
        </p:txBody>
      </p:sp>
      <p:sp>
        <p:nvSpPr>
          <p:cNvPr id="1433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FR" smtClean="0"/>
              <a:t>Penser à la rupture du ligament croisé antérieur, surtout quand craquement et hémarthrose</a:t>
            </a:r>
          </a:p>
          <a:p>
            <a:pPr>
              <a:buFont typeface="Arial" charset="0"/>
              <a:buNone/>
            </a:pPr>
            <a:r>
              <a:rPr lang="fr-FR" smtClean="0"/>
              <a:t>Pas toujours douloureux</a:t>
            </a:r>
          </a:p>
          <a:p>
            <a:pPr>
              <a:buFont typeface="Arial" charset="0"/>
              <a:buNone/>
            </a:pPr>
            <a:r>
              <a:rPr lang="fr-FR" smtClean="0"/>
              <a:t>Le signe de Lachman et l’IRM confirmeront</a:t>
            </a:r>
          </a:p>
          <a:p>
            <a:pPr>
              <a:buFont typeface="Arial" charset="0"/>
              <a:buNone/>
            </a:pPr>
            <a:r>
              <a:rPr lang="fr-FR" smtClean="0"/>
              <a:t>Aucune urgence</a:t>
            </a:r>
          </a:p>
          <a:p>
            <a:pPr>
              <a:buFont typeface="Arial" charset="0"/>
              <a:buNone/>
            </a:pPr>
            <a:r>
              <a:rPr lang="fr-FR" smtClean="0"/>
              <a:t>L’indication opératoire ne doit être posée qu’un cas d’instabilité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L’enfant</a:t>
            </a:r>
          </a:p>
        </p:txBody>
      </p:sp>
      <p:sp>
        <p:nvSpPr>
          <p:cNvPr id="1536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FR" smtClean="0"/>
              <a:t>Le syndrome rotulien est la cause la plus fréquente des douleurs du genou de l’enfant</a:t>
            </a:r>
          </a:p>
          <a:p>
            <a:pPr>
              <a:buFont typeface="Arial" charset="0"/>
              <a:buNone/>
            </a:pPr>
            <a:r>
              <a:rPr lang="fr-FR" smtClean="0"/>
              <a:t>Le traitement repose sur la rééducation</a:t>
            </a:r>
          </a:p>
          <a:p>
            <a:pPr>
              <a:buFont typeface="Arial" charset="0"/>
              <a:buNone/>
            </a:pPr>
            <a:r>
              <a:rPr lang="fr-FR" smtClean="0"/>
              <a:t>Il faut être patient</a:t>
            </a:r>
          </a:p>
          <a:p>
            <a:pPr>
              <a:buFont typeface="Arial" charset="0"/>
              <a:buNone/>
            </a:pPr>
            <a:endParaRPr lang="fr-F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L’enfant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fr-FR" smtClean="0"/>
              <a:t>    Les indications chirurgicales doivent rester exceptionnelles et si possible attendre la fin de la croissance </a:t>
            </a:r>
          </a:p>
          <a:p>
            <a:pPr algn="just">
              <a:buFont typeface="Arial" charset="0"/>
              <a:buNone/>
            </a:pPr>
            <a:r>
              <a:rPr lang="fr-FR" smtClean="0"/>
              <a:t>    Ces indications ne concernent que les instabilités rotuliennes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L’adulte jeune</a:t>
            </a:r>
          </a:p>
        </p:txBody>
      </p:sp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FR" smtClean="0"/>
              <a:t>En l’absence de traumatisme, la cause la plus fréquente reste le syndrome rotulien et d’hyperpression articulaire</a:t>
            </a:r>
          </a:p>
          <a:p>
            <a:pPr>
              <a:buFont typeface="Arial" charset="0"/>
              <a:buNone/>
            </a:pPr>
            <a:r>
              <a:rPr lang="fr-FR" smtClean="0"/>
              <a:t>Surtout en cas:</a:t>
            </a:r>
          </a:p>
          <a:p>
            <a:pPr>
              <a:buFont typeface="Arial" charset="0"/>
              <a:buNone/>
            </a:pPr>
            <a:r>
              <a:rPr lang="fr-FR" smtClean="0"/>
              <a:t>-  de  poste de travail debout et statique</a:t>
            </a:r>
          </a:p>
          <a:p>
            <a:pPr>
              <a:buFontTx/>
              <a:buChar char="-"/>
            </a:pPr>
            <a:r>
              <a:rPr lang="fr-FR" smtClean="0"/>
              <a:t>lombalgies associées</a:t>
            </a:r>
          </a:p>
          <a:p>
            <a:pPr>
              <a:buFontTx/>
              <a:buChar char="-"/>
            </a:pPr>
            <a:r>
              <a:rPr lang="fr-FR" smtClean="0"/>
              <a:t>raideur</a:t>
            </a:r>
          </a:p>
          <a:p>
            <a:pPr>
              <a:buFont typeface="Arial" charset="0"/>
              <a:buNone/>
            </a:pPr>
            <a:r>
              <a:rPr lang="fr-FR" smtClean="0"/>
              <a:t>Traitement: étirements musculaires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L’adulte jeune</a:t>
            </a:r>
          </a:p>
        </p:txBody>
      </p:sp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FR" smtClean="0"/>
              <a:t>La lésion méniscale</a:t>
            </a:r>
          </a:p>
          <a:p>
            <a:pPr>
              <a:buFontTx/>
              <a:buChar char="-"/>
            </a:pPr>
            <a:r>
              <a:rPr lang="fr-FR" smtClean="0"/>
              <a:t>n’est pas la cause la plus fréquente</a:t>
            </a:r>
          </a:p>
          <a:p>
            <a:pPr>
              <a:buFontTx/>
              <a:buChar char="-"/>
            </a:pPr>
            <a:r>
              <a:rPr lang="fr-FR" smtClean="0"/>
              <a:t>Rarement typique (le blocage)</a:t>
            </a:r>
          </a:p>
          <a:p>
            <a:pPr>
              <a:buFontTx/>
              <a:buChar char="-"/>
            </a:pPr>
            <a:r>
              <a:rPr lang="fr-FR" smtClean="0"/>
              <a:t>Se méfier des IRM (faux positifs fréquents)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L’adulte après 50 ans</a:t>
            </a:r>
          </a:p>
        </p:txBody>
      </p:sp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FR" smtClean="0"/>
              <a:t>L’arthrose est la cause la plus fréquente</a:t>
            </a:r>
          </a:p>
          <a:p>
            <a:pPr>
              <a:buFont typeface="Arial" charset="0"/>
              <a:buNone/>
            </a:pPr>
            <a:r>
              <a:rPr lang="fr-FR" smtClean="0"/>
              <a:t>Elle est souvent associée à des lésions méniscales dégénératives(se méfier des faux positifs)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r-FR" smtClean="0"/>
              <a:t>L’adulte après 50 ans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fr-FR" smtClean="0"/>
              <a:t>En cas d’arthrose</a:t>
            </a:r>
          </a:p>
          <a:p>
            <a:pPr>
              <a:buFontTx/>
              <a:buChar char="-"/>
            </a:pPr>
            <a:r>
              <a:rPr lang="fr-FR" smtClean="0"/>
              <a:t>Essayer d’attendre 60 ans pour l’arthroplastie</a:t>
            </a:r>
          </a:p>
          <a:p>
            <a:pPr>
              <a:buFontTx/>
              <a:buChar char="-"/>
            </a:pPr>
            <a:r>
              <a:rPr lang="fr-FR" smtClean="0"/>
              <a:t>Visco: guère efficace dans les cas évolués</a:t>
            </a:r>
          </a:p>
          <a:p>
            <a:pPr>
              <a:buFontTx/>
              <a:buChar char="-"/>
            </a:pPr>
            <a:r>
              <a:rPr lang="fr-FR" smtClean="0"/>
              <a:t>Arthroscopie: permet d’attendre; efficace quand lésion méniscale</a:t>
            </a:r>
          </a:p>
          <a:p>
            <a:pPr>
              <a:buFontTx/>
              <a:buChar char="-"/>
            </a:pPr>
            <a:r>
              <a:rPr lang="fr-FR" smtClean="0"/>
              <a:t>Ostéotomie: geste lourd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211</Words>
  <Application>Microsoft Office PowerPoint</Application>
  <PresentationFormat>Affichage à l'écran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Calibri</vt:lpstr>
      <vt:lpstr>Arial</vt:lpstr>
      <vt:lpstr>Lucida Bright</vt:lpstr>
      <vt:lpstr>Thème Office</vt:lpstr>
      <vt:lpstr>Diapositive 1</vt:lpstr>
      <vt:lpstr>Le genou traumatique</vt:lpstr>
      <vt:lpstr>L’enfant</vt:lpstr>
      <vt:lpstr>L’enfant </vt:lpstr>
      <vt:lpstr>L’adulte jeune</vt:lpstr>
      <vt:lpstr>L’adulte jeune</vt:lpstr>
      <vt:lpstr>L’adulte après 50 ans</vt:lpstr>
      <vt:lpstr>L’adulte après 50 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douleur du genou</dc:title>
  <dc:creator>Utilisateur Windows</dc:creator>
  <cp:lastModifiedBy>lpetitot</cp:lastModifiedBy>
  <cp:revision>11</cp:revision>
  <dcterms:created xsi:type="dcterms:W3CDTF">2011-02-07T21:13:47Z</dcterms:created>
  <dcterms:modified xsi:type="dcterms:W3CDTF">2011-02-09T09:02:10Z</dcterms:modified>
</cp:coreProperties>
</file>